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66" r:id="rId5"/>
    <p:sldId id="261" r:id="rId6"/>
    <p:sldId id="268" r:id="rId7"/>
    <p:sldId id="258" r:id="rId8"/>
    <p:sldId id="259" r:id="rId9"/>
    <p:sldId id="270" r:id="rId10"/>
    <p:sldId id="269" r:id="rId11"/>
    <p:sldId id="267" r:id="rId12"/>
    <p:sldId id="272" r:id="rId13"/>
    <p:sldId id="1602" r:id="rId14"/>
    <p:sldId id="260" r:id="rId15"/>
    <p:sldId id="271" r:id="rId16"/>
    <p:sldId id="273" r:id="rId17"/>
    <p:sldId id="274" r:id="rId18"/>
    <p:sldId id="1601" r:id="rId19"/>
    <p:sldId id="1603" r:id="rId20"/>
    <p:sldId id="16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19" autoAdjust="0"/>
  </p:normalViewPr>
  <p:slideViewPr>
    <p:cSldViewPr snapToGrid="0">
      <p:cViewPr varScale="1">
        <p:scale>
          <a:sx n="97" d="100"/>
          <a:sy n="97" d="100"/>
        </p:scale>
        <p:origin x="1272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image" Target="../media/image3.sv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image" Target="../media/image3.sv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10C8E0-B4F7-41EF-9505-783AD215029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69AB9C8-2948-4F9B-B42E-E2AB69367EDE}">
      <dgm:prSet/>
      <dgm:spPr/>
      <dgm:t>
        <a:bodyPr/>
        <a:lstStyle/>
        <a:p>
          <a:pPr>
            <a:defRPr cap="all"/>
          </a:pPr>
          <a:r>
            <a:rPr lang="en-US"/>
            <a:t>*120 Fort Lauderdale Parks</a:t>
          </a:r>
          <a:br>
            <a:rPr lang="en-US"/>
          </a:br>
          <a:r>
            <a:rPr lang="en-US"/>
            <a:t>*800 total acres</a:t>
          </a:r>
        </a:p>
      </dgm:t>
    </dgm:pt>
    <dgm:pt modelId="{A5AC61B6-824F-4041-8617-DF1DBF21F937}" type="parTrans" cxnId="{B93BE446-50B6-40B5-BCA6-6F34C1BEAB76}">
      <dgm:prSet/>
      <dgm:spPr/>
      <dgm:t>
        <a:bodyPr/>
        <a:lstStyle/>
        <a:p>
          <a:endParaRPr lang="en-US"/>
        </a:p>
      </dgm:t>
    </dgm:pt>
    <dgm:pt modelId="{579C7B70-B2F4-485D-B23D-25E9205D8D11}" type="sibTrans" cxnId="{B93BE446-50B6-40B5-BCA6-6F34C1BEAB76}">
      <dgm:prSet/>
      <dgm:spPr/>
      <dgm:t>
        <a:bodyPr/>
        <a:lstStyle/>
        <a:p>
          <a:endParaRPr lang="en-US"/>
        </a:p>
      </dgm:t>
    </dgm:pt>
    <dgm:pt modelId="{51AFCE2D-0494-4980-9F42-A415A9226238}">
      <dgm:prSet/>
      <dgm:spPr/>
      <dgm:t>
        <a:bodyPr/>
        <a:lstStyle/>
        <a:p>
          <a:pPr>
            <a:defRPr cap="all"/>
          </a:pPr>
          <a:r>
            <a:rPr lang="en-US" dirty="0"/>
            <a:t>*4 Districts/Managers</a:t>
          </a:r>
        </a:p>
      </dgm:t>
    </dgm:pt>
    <dgm:pt modelId="{2A7B23D5-D08A-4785-BDBD-B22E8707BE17}" type="parTrans" cxnId="{196EB3D5-0A91-4D2B-9C19-55444ADF2662}">
      <dgm:prSet/>
      <dgm:spPr/>
      <dgm:t>
        <a:bodyPr/>
        <a:lstStyle/>
        <a:p>
          <a:endParaRPr lang="en-US"/>
        </a:p>
      </dgm:t>
    </dgm:pt>
    <dgm:pt modelId="{0635B8DC-3B7A-4536-9CE1-F81C9529330E}" type="sibTrans" cxnId="{196EB3D5-0A91-4D2B-9C19-55444ADF2662}">
      <dgm:prSet/>
      <dgm:spPr/>
      <dgm:t>
        <a:bodyPr/>
        <a:lstStyle/>
        <a:p>
          <a:endParaRPr lang="en-US"/>
        </a:p>
      </dgm:t>
    </dgm:pt>
    <dgm:pt modelId="{D7A7CFD6-F035-4640-B1F8-82DC3D551EB6}">
      <dgm:prSet/>
      <dgm:spPr/>
      <dgm:t>
        <a:bodyPr/>
        <a:lstStyle/>
        <a:p>
          <a:pPr>
            <a:defRPr cap="all"/>
          </a:pPr>
          <a:r>
            <a:rPr lang="en-US"/>
            <a:t>*8 District Supervisors</a:t>
          </a:r>
        </a:p>
      </dgm:t>
    </dgm:pt>
    <dgm:pt modelId="{3896F5E3-74F6-4BBD-9238-592D3C589BD2}" type="parTrans" cxnId="{3529595D-2F28-469E-BBE4-BE0181278582}">
      <dgm:prSet/>
      <dgm:spPr/>
      <dgm:t>
        <a:bodyPr/>
        <a:lstStyle/>
        <a:p>
          <a:endParaRPr lang="en-US"/>
        </a:p>
      </dgm:t>
    </dgm:pt>
    <dgm:pt modelId="{54379AE3-37E7-4344-99DF-4500D7E3D792}" type="sibTrans" cxnId="{3529595D-2F28-469E-BBE4-BE0181278582}">
      <dgm:prSet/>
      <dgm:spPr/>
      <dgm:t>
        <a:bodyPr/>
        <a:lstStyle/>
        <a:p>
          <a:endParaRPr lang="en-US"/>
        </a:p>
      </dgm:t>
    </dgm:pt>
    <dgm:pt modelId="{B3AF1B02-20C4-44F6-B4F6-B87693A7D66C}">
      <dgm:prSet/>
      <dgm:spPr/>
      <dgm:t>
        <a:bodyPr/>
        <a:lstStyle/>
        <a:p>
          <a:pPr>
            <a:defRPr cap="all"/>
          </a:pPr>
          <a:r>
            <a:rPr lang="en-US" dirty="0"/>
            <a:t>*110 Frontline Staff</a:t>
          </a:r>
        </a:p>
      </dgm:t>
    </dgm:pt>
    <dgm:pt modelId="{920D32F6-4436-4A8B-A80D-A10B8CA7BDEC}" type="parTrans" cxnId="{46118E3A-4597-4CCE-B5F8-2E626EC4AA35}">
      <dgm:prSet/>
      <dgm:spPr/>
      <dgm:t>
        <a:bodyPr/>
        <a:lstStyle/>
        <a:p>
          <a:endParaRPr lang="en-US"/>
        </a:p>
      </dgm:t>
    </dgm:pt>
    <dgm:pt modelId="{CDFEFDAB-6EC6-4687-9FC2-48EAF3888EF8}" type="sibTrans" cxnId="{46118E3A-4597-4CCE-B5F8-2E626EC4AA35}">
      <dgm:prSet/>
      <dgm:spPr/>
      <dgm:t>
        <a:bodyPr/>
        <a:lstStyle/>
        <a:p>
          <a:endParaRPr lang="en-US"/>
        </a:p>
      </dgm:t>
    </dgm:pt>
    <dgm:pt modelId="{4C699C29-5430-4D87-A9D5-DB2424D24EEF}" type="pres">
      <dgm:prSet presAssocID="{0310C8E0-B4F7-41EF-9505-783AD215029C}" presName="root" presStyleCnt="0">
        <dgm:presLayoutVars>
          <dgm:dir/>
          <dgm:resizeHandles val="exact"/>
        </dgm:presLayoutVars>
      </dgm:prSet>
      <dgm:spPr/>
    </dgm:pt>
    <dgm:pt modelId="{08798EFC-55BB-42C8-A799-9C8F7CB22B08}" type="pres">
      <dgm:prSet presAssocID="{969AB9C8-2948-4F9B-B42E-E2AB69367EDE}" presName="compNode" presStyleCnt="0"/>
      <dgm:spPr/>
    </dgm:pt>
    <dgm:pt modelId="{39B4845B-50CD-4AD3-B147-7610F2BF7767}" type="pres">
      <dgm:prSet presAssocID="{969AB9C8-2948-4F9B-B42E-E2AB69367EDE}" presName="iconBgRect" presStyleLbl="bgShp" presStyleIdx="0" presStyleCnt="4"/>
      <dgm:spPr/>
    </dgm:pt>
    <dgm:pt modelId="{6D3453D6-09B9-4B41-97A9-4F3F2978CBC2}" type="pres">
      <dgm:prSet presAssocID="{969AB9C8-2948-4F9B-B42E-E2AB69367EDE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8B293B3C-D1B6-4E3D-8D22-FD5243352310}" type="pres">
      <dgm:prSet presAssocID="{969AB9C8-2948-4F9B-B42E-E2AB69367EDE}" presName="spaceRect" presStyleCnt="0"/>
      <dgm:spPr/>
    </dgm:pt>
    <dgm:pt modelId="{EE2320F2-DC93-40B6-98F3-C42E1042D1BF}" type="pres">
      <dgm:prSet presAssocID="{969AB9C8-2948-4F9B-B42E-E2AB69367EDE}" presName="textRect" presStyleLbl="revTx" presStyleIdx="0" presStyleCnt="4">
        <dgm:presLayoutVars>
          <dgm:chMax val="1"/>
          <dgm:chPref val="1"/>
        </dgm:presLayoutVars>
      </dgm:prSet>
      <dgm:spPr/>
    </dgm:pt>
    <dgm:pt modelId="{5BCAD0D4-CA8C-4589-9CA5-8A71931D17D9}" type="pres">
      <dgm:prSet presAssocID="{579C7B70-B2F4-485D-B23D-25E9205D8D11}" presName="sibTrans" presStyleCnt="0"/>
      <dgm:spPr/>
    </dgm:pt>
    <dgm:pt modelId="{C4CC9B39-5459-4496-9DE5-140A7401A378}" type="pres">
      <dgm:prSet presAssocID="{51AFCE2D-0494-4980-9F42-A415A9226238}" presName="compNode" presStyleCnt="0"/>
      <dgm:spPr/>
    </dgm:pt>
    <dgm:pt modelId="{3DDB8486-77E6-4D9A-AAB8-B9FDB41F6833}" type="pres">
      <dgm:prSet presAssocID="{51AFCE2D-0494-4980-9F42-A415A9226238}" presName="iconBgRect" presStyleLbl="bgShp" presStyleIdx="1" presStyleCnt="4"/>
      <dgm:spPr/>
    </dgm:pt>
    <dgm:pt modelId="{C415DBD9-8A07-44FF-B341-8C34E7ADD4EE}" type="pres">
      <dgm:prSet presAssocID="{51AFCE2D-0494-4980-9F42-A415A9226238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0C6924BA-7EC3-462A-8675-BAA630CBFC14}" type="pres">
      <dgm:prSet presAssocID="{51AFCE2D-0494-4980-9F42-A415A9226238}" presName="spaceRect" presStyleCnt="0"/>
      <dgm:spPr/>
    </dgm:pt>
    <dgm:pt modelId="{2CFF057F-1647-4536-9CE7-244C6122AD7B}" type="pres">
      <dgm:prSet presAssocID="{51AFCE2D-0494-4980-9F42-A415A9226238}" presName="textRect" presStyleLbl="revTx" presStyleIdx="1" presStyleCnt="4">
        <dgm:presLayoutVars>
          <dgm:chMax val="1"/>
          <dgm:chPref val="1"/>
        </dgm:presLayoutVars>
      </dgm:prSet>
      <dgm:spPr/>
    </dgm:pt>
    <dgm:pt modelId="{A9F0D25E-C426-40F2-8AC8-653F9BE6B12D}" type="pres">
      <dgm:prSet presAssocID="{0635B8DC-3B7A-4536-9CE1-F81C9529330E}" presName="sibTrans" presStyleCnt="0"/>
      <dgm:spPr/>
    </dgm:pt>
    <dgm:pt modelId="{79BACED1-75B5-49EA-9E17-799FA4E9FB4C}" type="pres">
      <dgm:prSet presAssocID="{D7A7CFD6-F035-4640-B1F8-82DC3D551EB6}" presName="compNode" presStyleCnt="0"/>
      <dgm:spPr/>
    </dgm:pt>
    <dgm:pt modelId="{BEA4785D-73B5-4742-AE7D-D21B4C11DF8D}" type="pres">
      <dgm:prSet presAssocID="{D7A7CFD6-F035-4640-B1F8-82DC3D551EB6}" presName="iconBgRect" presStyleLbl="bgShp" presStyleIdx="2" presStyleCnt="4"/>
      <dgm:spPr/>
    </dgm:pt>
    <dgm:pt modelId="{AADCF29C-BB9A-464C-B0D2-D4B65E94A724}" type="pres">
      <dgm:prSet presAssocID="{D7A7CFD6-F035-4640-B1F8-82DC3D551EB6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61362740-A53D-4402-9158-6BE8EB0395EF}" type="pres">
      <dgm:prSet presAssocID="{D7A7CFD6-F035-4640-B1F8-82DC3D551EB6}" presName="spaceRect" presStyleCnt="0"/>
      <dgm:spPr/>
    </dgm:pt>
    <dgm:pt modelId="{C58741EE-A1CE-4627-A61E-935DD249C0D6}" type="pres">
      <dgm:prSet presAssocID="{D7A7CFD6-F035-4640-B1F8-82DC3D551EB6}" presName="textRect" presStyleLbl="revTx" presStyleIdx="2" presStyleCnt="4">
        <dgm:presLayoutVars>
          <dgm:chMax val="1"/>
          <dgm:chPref val="1"/>
        </dgm:presLayoutVars>
      </dgm:prSet>
      <dgm:spPr/>
    </dgm:pt>
    <dgm:pt modelId="{EB3ACD7B-1AE6-4EE3-B2CC-43F2DA23A0CC}" type="pres">
      <dgm:prSet presAssocID="{54379AE3-37E7-4344-99DF-4500D7E3D792}" presName="sibTrans" presStyleCnt="0"/>
      <dgm:spPr/>
    </dgm:pt>
    <dgm:pt modelId="{32D374F3-08C6-46CF-94A2-543274E92A76}" type="pres">
      <dgm:prSet presAssocID="{B3AF1B02-20C4-44F6-B4F6-B87693A7D66C}" presName="compNode" presStyleCnt="0"/>
      <dgm:spPr/>
    </dgm:pt>
    <dgm:pt modelId="{B6ECCC11-107B-45DF-8E34-B211A4FBA7C9}" type="pres">
      <dgm:prSet presAssocID="{B3AF1B02-20C4-44F6-B4F6-B87693A7D66C}" presName="iconBgRect" presStyleLbl="bgShp" presStyleIdx="3" presStyleCnt="4"/>
      <dgm:spPr/>
    </dgm:pt>
    <dgm:pt modelId="{63061891-7E50-4E25-ADFD-405040C48ABF}" type="pres">
      <dgm:prSet presAssocID="{B3AF1B02-20C4-44F6-B4F6-B87693A7D66C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C6EF309-187C-449D-8452-16CB9F96C801}" type="pres">
      <dgm:prSet presAssocID="{B3AF1B02-20C4-44F6-B4F6-B87693A7D66C}" presName="spaceRect" presStyleCnt="0"/>
      <dgm:spPr/>
    </dgm:pt>
    <dgm:pt modelId="{16E37F7D-A8F5-46DB-A3A7-6D074B81F358}" type="pres">
      <dgm:prSet presAssocID="{B3AF1B02-20C4-44F6-B4F6-B87693A7D66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F12A40E-FB3D-4A4D-B106-6F8AD0641247}" type="presOf" srcId="{0310C8E0-B4F7-41EF-9505-783AD215029C}" destId="{4C699C29-5430-4D87-A9D5-DB2424D24EEF}" srcOrd="0" destOrd="0" presId="urn:microsoft.com/office/officeart/2018/5/layout/IconCircleLabelList"/>
    <dgm:cxn modelId="{46118E3A-4597-4CCE-B5F8-2E626EC4AA35}" srcId="{0310C8E0-B4F7-41EF-9505-783AD215029C}" destId="{B3AF1B02-20C4-44F6-B4F6-B87693A7D66C}" srcOrd="3" destOrd="0" parTransId="{920D32F6-4436-4A8B-A80D-A10B8CA7BDEC}" sibTransId="{CDFEFDAB-6EC6-4687-9FC2-48EAF3888EF8}"/>
    <dgm:cxn modelId="{3529595D-2F28-469E-BBE4-BE0181278582}" srcId="{0310C8E0-B4F7-41EF-9505-783AD215029C}" destId="{D7A7CFD6-F035-4640-B1F8-82DC3D551EB6}" srcOrd="2" destOrd="0" parTransId="{3896F5E3-74F6-4BBD-9238-592D3C589BD2}" sibTransId="{54379AE3-37E7-4344-99DF-4500D7E3D792}"/>
    <dgm:cxn modelId="{B93BE446-50B6-40B5-BCA6-6F34C1BEAB76}" srcId="{0310C8E0-B4F7-41EF-9505-783AD215029C}" destId="{969AB9C8-2948-4F9B-B42E-E2AB69367EDE}" srcOrd="0" destOrd="0" parTransId="{A5AC61B6-824F-4041-8617-DF1DBF21F937}" sibTransId="{579C7B70-B2F4-485D-B23D-25E9205D8D11}"/>
    <dgm:cxn modelId="{CFA8284F-D1F2-4CA0-AA0B-3038023470B8}" type="presOf" srcId="{B3AF1B02-20C4-44F6-B4F6-B87693A7D66C}" destId="{16E37F7D-A8F5-46DB-A3A7-6D074B81F358}" srcOrd="0" destOrd="0" presId="urn:microsoft.com/office/officeart/2018/5/layout/IconCircleLabelList"/>
    <dgm:cxn modelId="{23C1F97F-AA21-4924-B7BF-7925D8CC8D33}" type="presOf" srcId="{969AB9C8-2948-4F9B-B42E-E2AB69367EDE}" destId="{EE2320F2-DC93-40B6-98F3-C42E1042D1BF}" srcOrd="0" destOrd="0" presId="urn:microsoft.com/office/officeart/2018/5/layout/IconCircleLabelList"/>
    <dgm:cxn modelId="{70E89DAC-AF7B-47AE-8390-F6BE9AE68D6D}" type="presOf" srcId="{51AFCE2D-0494-4980-9F42-A415A9226238}" destId="{2CFF057F-1647-4536-9CE7-244C6122AD7B}" srcOrd="0" destOrd="0" presId="urn:microsoft.com/office/officeart/2018/5/layout/IconCircleLabelList"/>
    <dgm:cxn modelId="{A709B4D3-4231-4295-8391-C91906C389D4}" type="presOf" srcId="{D7A7CFD6-F035-4640-B1F8-82DC3D551EB6}" destId="{C58741EE-A1CE-4627-A61E-935DD249C0D6}" srcOrd="0" destOrd="0" presId="urn:microsoft.com/office/officeart/2018/5/layout/IconCircleLabelList"/>
    <dgm:cxn modelId="{196EB3D5-0A91-4D2B-9C19-55444ADF2662}" srcId="{0310C8E0-B4F7-41EF-9505-783AD215029C}" destId="{51AFCE2D-0494-4980-9F42-A415A9226238}" srcOrd="1" destOrd="0" parTransId="{2A7B23D5-D08A-4785-BDBD-B22E8707BE17}" sibTransId="{0635B8DC-3B7A-4536-9CE1-F81C9529330E}"/>
    <dgm:cxn modelId="{9856EBD6-7722-411C-99E0-53E0857CD678}" type="presParOf" srcId="{4C699C29-5430-4D87-A9D5-DB2424D24EEF}" destId="{08798EFC-55BB-42C8-A799-9C8F7CB22B08}" srcOrd="0" destOrd="0" presId="urn:microsoft.com/office/officeart/2018/5/layout/IconCircleLabelList"/>
    <dgm:cxn modelId="{543637E2-8701-4EEA-A828-915EA7BABAE5}" type="presParOf" srcId="{08798EFC-55BB-42C8-A799-9C8F7CB22B08}" destId="{39B4845B-50CD-4AD3-B147-7610F2BF7767}" srcOrd="0" destOrd="0" presId="urn:microsoft.com/office/officeart/2018/5/layout/IconCircleLabelList"/>
    <dgm:cxn modelId="{47E5541E-A6FD-4BEA-AA4D-82FB7E0CDB5F}" type="presParOf" srcId="{08798EFC-55BB-42C8-A799-9C8F7CB22B08}" destId="{6D3453D6-09B9-4B41-97A9-4F3F2978CBC2}" srcOrd="1" destOrd="0" presId="urn:microsoft.com/office/officeart/2018/5/layout/IconCircleLabelList"/>
    <dgm:cxn modelId="{685A9CCC-B7D1-4E29-98D4-979F1594A9D8}" type="presParOf" srcId="{08798EFC-55BB-42C8-A799-9C8F7CB22B08}" destId="{8B293B3C-D1B6-4E3D-8D22-FD5243352310}" srcOrd="2" destOrd="0" presId="urn:microsoft.com/office/officeart/2018/5/layout/IconCircleLabelList"/>
    <dgm:cxn modelId="{8E929775-6BA4-4762-9498-310F578F7F3F}" type="presParOf" srcId="{08798EFC-55BB-42C8-A799-9C8F7CB22B08}" destId="{EE2320F2-DC93-40B6-98F3-C42E1042D1BF}" srcOrd="3" destOrd="0" presId="urn:microsoft.com/office/officeart/2018/5/layout/IconCircleLabelList"/>
    <dgm:cxn modelId="{C3701DCF-854A-4D4F-B6DD-DAC74539D2D2}" type="presParOf" srcId="{4C699C29-5430-4D87-A9D5-DB2424D24EEF}" destId="{5BCAD0D4-CA8C-4589-9CA5-8A71931D17D9}" srcOrd="1" destOrd="0" presId="urn:microsoft.com/office/officeart/2018/5/layout/IconCircleLabelList"/>
    <dgm:cxn modelId="{A449B0AD-7B37-4899-8690-A7499F13B29B}" type="presParOf" srcId="{4C699C29-5430-4D87-A9D5-DB2424D24EEF}" destId="{C4CC9B39-5459-4496-9DE5-140A7401A378}" srcOrd="2" destOrd="0" presId="urn:microsoft.com/office/officeart/2018/5/layout/IconCircleLabelList"/>
    <dgm:cxn modelId="{7BBC42BA-7601-45C7-B74E-36F9590CD519}" type="presParOf" srcId="{C4CC9B39-5459-4496-9DE5-140A7401A378}" destId="{3DDB8486-77E6-4D9A-AAB8-B9FDB41F6833}" srcOrd="0" destOrd="0" presId="urn:microsoft.com/office/officeart/2018/5/layout/IconCircleLabelList"/>
    <dgm:cxn modelId="{A92E988C-C200-4584-A067-F3A11DAD3543}" type="presParOf" srcId="{C4CC9B39-5459-4496-9DE5-140A7401A378}" destId="{C415DBD9-8A07-44FF-B341-8C34E7ADD4EE}" srcOrd="1" destOrd="0" presId="urn:microsoft.com/office/officeart/2018/5/layout/IconCircleLabelList"/>
    <dgm:cxn modelId="{271A09A0-1063-44FD-AF97-AEDDC0984F60}" type="presParOf" srcId="{C4CC9B39-5459-4496-9DE5-140A7401A378}" destId="{0C6924BA-7EC3-462A-8675-BAA630CBFC14}" srcOrd="2" destOrd="0" presId="urn:microsoft.com/office/officeart/2018/5/layout/IconCircleLabelList"/>
    <dgm:cxn modelId="{D523B8D3-1811-4E4D-B0F2-3C4713D7ADA6}" type="presParOf" srcId="{C4CC9B39-5459-4496-9DE5-140A7401A378}" destId="{2CFF057F-1647-4536-9CE7-244C6122AD7B}" srcOrd="3" destOrd="0" presId="urn:microsoft.com/office/officeart/2018/5/layout/IconCircleLabelList"/>
    <dgm:cxn modelId="{8B12969C-D572-4E96-BDCA-292E108DE173}" type="presParOf" srcId="{4C699C29-5430-4D87-A9D5-DB2424D24EEF}" destId="{A9F0D25E-C426-40F2-8AC8-653F9BE6B12D}" srcOrd="3" destOrd="0" presId="urn:microsoft.com/office/officeart/2018/5/layout/IconCircleLabelList"/>
    <dgm:cxn modelId="{27ADD030-E690-48DC-B482-1D7FBB7F0051}" type="presParOf" srcId="{4C699C29-5430-4D87-A9D5-DB2424D24EEF}" destId="{79BACED1-75B5-49EA-9E17-799FA4E9FB4C}" srcOrd="4" destOrd="0" presId="urn:microsoft.com/office/officeart/2018/5/layout/IconCircleLabelList"/>
    <dgm:cxn modelId="{6316460B-2CEA-4A96-B9E9-8D0CB9805255}" type="presParOf" srcId="{79BACED1-75B5-49EA-9E17-799FA4E9FB4C}" destId="{BEA4785D-73B5-4742-AE7D-D21B4C11DF8D}" srcOrd="0" destOrd="0" presId="urn:microsoft.com/office/officeart/2018/5/layout/IconCircleLabelList"/>
    <dgm:cxn modelId="{4C19106C-0907-4B9D-8FE9-BAAA8FA74DFE}" type="presParOf" srcId="{79BACED1-75B5-49EA-9E17-799FA4E9FB4C}" destId="{AADCF29C-BB9A-464C-B0D2-D4B65E94A724}" srcOrd="1" destOrd="0" presId="urn:microsoft.com/office/officeart/2018/5/layout/IconCircleLabelList"/>
    <dgm:cxn modelId="{0DD3E494-9F39-4320-8E89-055935345507}" type="presParOf" srcId="{79BACED1-75B5-49EA-9E17-799FA4E9FB4C}" destId="{61362740-A53D-4402-9158-6BE8EB0395EF}" srcOrd="2" destOrd="0" presId="urn:microsoft.com/office/officeart/2018/5/layout/IconCircleLabelList"/>
    <dgm:cxn modelId="{1CA442A1-7567-4688-9B13-E73E8A79F30E}" type="presParOf" srcId="{79BACED1-75B5-49EA-9E17-799FA4E9FB4C}" destId="{C58741EE-A1CE-4627-A61E-935DD249C0D6}" srcOrd="3" destOrd="0" presId="urn:microsoft.com/office/officeart/2018/5/layout/IconCircleLabelList"/>
    <dgm:cxn modelId="{AC07D4B6-9160-4C94-985E-4FA77D5879B8}" type="presParOf" srcId="{4C699C29-5430-4D87-A9D5-DB2424D24EEF}" destId="{EB3ACD7B-1AE6-4EE3-B2CC-43F2DA23A0CC}" srcOrd="5" destOrd="0" presId="urn:microsoft.com/office/officeart/2018/5/layout/IconCircleLabelList"/>
    <dgm:cxn modelId="{B2743BC2-5B8D-4FFA-8909-2D5159DE363D}" type="presParOf" srcId="{4C699C29-5430-4D87-A9D5-DB2424D24EEF}" destId="{32D374F3-08C6-46CF-94A2-543274E92A76}" srcOrd="6" destOrd="0" presId="urn:microsoft.com/office/officeart/2018/5/layout/IconCircleLabelList"/>
    <dgm:cxn modelId="{E5A56BF0-7735-4659-9AEF-8E43BF5957EF}" type="presParOf" srcId="{32D374F3-08C6-46CF-94A2-543274E92A76}" destId="{B6ECCC11-107B-45DF-8E34-B211A4FBA7C9}" srcOrd="0" destOrd="0" presId="urn:microsoft.com/office/officeart/2018/5/layout/IconCircleLabelList"/>
    <dgm:cxn modelId="{F23BA409-4501-4A45-A3AD-9E495472C67F}" type="presParOf" srcId="{32D374F3-08C6-46CF-94A2-543274E92A76}" destId="{63061891-7E50-4E25-ADFD-405040C48ABF}" srcOrd="1" destOrd="0" presId="urn:microsoft.com/office/officeart/2018/5/layout/IconCircleLabelList"/>
    <dgm:cxn modelId="{A3191026-B170-401B-899E-7E868B43001A}" type="presParOf" srcId="{32D374F3-08C6-46CF-94A2-543274E92A76}" destId="{EC6EF309-187C-449D-8452-16CB9F96C801}" srcOrd="2" destOrd="0" presId="urn:microsoft.com/office/officeart/2018/5/layout/IconCircleLabelList"/>
    <dgm:cxn modelId="{8521EC45-4750-4DAA-A08B-7AF1BC6CAE33}" type="presParOf" srcId="{32D374F3-08C6-46CF-94A2-543274E92A76}" destId="{16E37F7D-A8F5-46DB-A3A7-6D074B81F35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4845B-50CD-4AD3-B147-7610F2BF7767}">
      <dsp:nvSpPr>
        <dsp:cNvPr id="0" name=""/>
        <dsp:cNvSpPr/>
      </dsp:nvSpPr>
      <dsp:spPr>
        <a:xfrm>
          <a:off x="628730" y="913221"/>
          <a:ext cx="1452764" cy="14527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453D6-09B9-4B41-97A9-4F3F2978CBC2}">
      <dsp:nvSpPr>
        <dsp:cNvPr id="0" name=""/>
        <dsp:cNvSpPr/>
      </dsp:nvSpPr>
      <dsp:spPr>
        <a:xfrm>
          <a:off x="938335" y="1222826"/>
          <a:ext cx="833553" cy="8335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320F2-DC93-40B6-98F3-C42E1042D1BF}">
      <dsp:nvSpPr>
        <dsp:cNvPr id="0" name=""/>
        <dsp:cNvSpPr/>
      </dsp:nvSpPr>
      <dsp:spPr>
        <a:xfrm>
          <a:off x="164321" y="2818485"/>
          <a:ext cx="23815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*120 Fort Lauderdale Parks</a:t>
          </a:r>
          <a:br>
            <a:rPr lang="en-US" sz="1800" kern="1200"/>
          </a:br>
          <a:r>
            <a:rPr lang="en-US" sz="1800" kern="1200"/>
            <a:t>*800 total acres</a:t>
          </a:r>
        </a:p>
      </dsp:txBody>
      <dsp:txXfrm>
        <a:off x="164321" y="2818485"/>
        <a:ext cx="2381581" cy="720000"/>
      </dsp:txXfrm>
    </dsp:sp>
    <dsp:sp modelId="{3DDB8486-77E6-4D9A-AAB8-B9FDB41F6833}">
      <dsp:nvSpPr>
        <dsp:cNvPr id="0" name=""/>
        <dsp:cNvSpPr/>
      </dsp:nvSpPr>
      <dsp:spPr>
        <a:xfrm>
          <a:off x="3427087" y="913221"/>
          <a:ext cx="1452764" cy="14527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5DBD9-8A07-44FF-B341-8C34E7ADD4EE}">
      <dsp:nvSpPr>
        <dsp:cNvPr id="0" name=""/>
        <dsp:cNvSpPr/>
      </dsp:nvSpPr>
      <dsp:spPr>
        <a:xfrm>
          <a:off x="3736693" y="1222826"/>
          <a:ext cx="833553" cy="8335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F057F-1647-4536-9CE7-244C6122AD7B}">
      <dsp:nvSpPr>
        <dsp:cNvPr id="0" name=""/>
        <dsp:cNvSpPr/>
      </dsp:nvSpPr>
      <dsp:spPr>
        <a:xfrm>
          <a:off x="2962679" y="2818485"/>
          <a:ext cx="23815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*4 Districts/Managers</a:t>
          </a:r>
        </a:p>
      </dsp:txBody>
      <dsp:txXfrm>
        <a:off x="2962679" y="2818485"/>
        <a:ext cx="2381581" cy="720000"/>
      </dsp:txXfrm>
    </dsp:sp>
    <dsp:sp modelId="{BEA4785D-73B5-4742-AE7D-D21B4C11DF8D}">
      <dsp:nvSpPr>
        <dsp:cNvPr id="0" name=""/>
        <dsp:cNvSpPr/>
      </dsp:nvSpPr>
      <dsp:spPr>
        <a:xfrm>
          <a:off x="6225445" y="913221"/>
          <a:ext cx="1452764" cy="14527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CF29C-BB9A-464C-B0D2-D4B65E94A724}">
      <dsp:nvSpPr>
        <dsp:cNvPr id="0" name=""/>
        <dsp:cNvSpPr/>
      </dsp:nvSpPr>
      <dsp:spPr>
        <a:xfrm>
          <a:off x="6535051" y="1222826"/>
          <a:ext cx="833553" cy="8335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741EE-A1CE-4627-A61E-935DD249C0D6}">
      <dsp:nvSpPr>
        <dsp:cNvPr id="0" name=""/>
        <dsp:cNvSpPr/>
      </dsp:nvSpPr>
      <dsp:spPr>
        <a:xfrm>
          <a:off x="5761037" y="2818485"/>
          <a:ext cx="23815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*8 District Supervisors</a:t>
          </a:r>
        </a:p>
      </dsp:txBody>
      <dsp:txXfrm>
        <a:off x="5761037" y="2818485"/>
        <a:ext cx="2381581" cy="720000"/>
      </dsp:txXfrm>
    </dsp:sp>
    <dsp:sp modelId="{B6ECCC11-107B-45DF-8E34-B211A4FBA7C9}">
      <dsp:nvSpPr>
        <dsp:cNvPr id="0" name=""/>
        <dsp:cNvSpPr/>
      </dsp:nvSpPr>
      <dsp:spPr>
        <a:xfrm>
          <a:off x="9023803" y="913221"/>
          <a:ext cx="1452764" cy="14527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61891-7E50-4E25-ADFD-405040C48ABF}">
      <dsp:nvSpPr>
        <dsp:cNvPr id="0" name=""/>
        <dsp:cNvSpPr/>
      </dsp:nvSpPr>
      <dsp:spPr>
        <a:xfrm>
          <a:off x="9333409" y="1222826"/>
          <a:ext cx="833553" cy="8335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37F7D-A8F5-46DB-A3A7-6D074B81F358}">
      <dsp:nvSpPr>
        <dsp:cNvPr id="0" name=""/>
        <dsp:cNvSpPr/>
      </dsp:nvSpPr>
      <dsp:spPr>
        <a:xfrm>
          <a:off x="8559395" y="2818485"/>
          <a:ext cx="23815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*110 Frontline Staff</a:t>
          </a:r>
        </a:p>
      </dsp:txBody>
      <dsp:txXfrm>
        <a:off x="8559395" y="2818485"/>
        <a:ext cx="2381581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B7C14-0E8E-4114-91EF-E6AA7F4FA4F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F48EE-494D-4EDC-A968-2DBCE3FFB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1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6770C-AB26-55F7-38DD-67A50421C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881F6-5EE1-6DCC-AEAD-226F4E630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8EC29-46F7-9CA6-6C95-1825C66B5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68AA2-AD51-3142-2F5F-30BF0BF15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F48EE-494D-4EDC-A968-2DBCE3FFBF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6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08D5-8E10-7C51-6074-B07F93EC9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D0A3F0-A1E0-1869-61EC-E87714DD3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EBE21-E20A-AAB8-6C0D-0065DDAF8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800B8-6C57-7FD0-CCA7-1C5031919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F48EE-494D-4EDC-A968-2DBCE3FFBF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F48EE-494D-4EDC-A968-2DBCE3FFBF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4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61801B9-EB04-FEAF-E57B-E5407F8ED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7057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D652-CAFB-AC10-55E3-0DE700C8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9" y="1436914"/>
            <a:ext cx="7053943" cy="2107520"/>
          </a:xfrm>
        </p:spPr>
        <p:txBody>
          <a:bodyPr lIns="0" tIns="0" rIns="0" bIns="0" anchor="b"/>
          <a:lstStyle>
            <a:lvl1pPr>
              <a:defRPr sz="6000">
                <a:solidFill>
                  <a:srgbClr val="0F6F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836D5-00E8-0EB7-6638-E779289CE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6228" y="3773034"/>
            <a:ext cx="6310086" cy="1713366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63D2D-9CC5-182A-DE7B-0822C40F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286" y="6183311"/>
            <a:ext cx="2743200" cy="365125"/>
          </a:xfrm>
        </p:spPr>
        <p:txBody>
          <a:bodyPr/>
          <a:lstStyle/>
          <a:p>
            <a:fld id="{87C6ED8F-AB5C-41AD-B205-A9AD94FEFC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E6F9FE-D280-5D67-F070-E7482DC817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6557" y="1250950"/>
            <a:ext cx="3131457" cy="43561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295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9C0E-4E4D-D940-75D2-6F4300FB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6F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D8EC-DD53-50F5-B9C8-B847E0CA3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C92A-CDE4-5968-25DE-E3939299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ED8F-AB5C-41AD-B205-A9AD94FEFC36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D4EE82-BD1F-3ADA-B56D-40EB0BCCFE89}"/>
              </a:ext>
            </a:extLst>
          </p:cNvPr>
          <p:cNvGrpSpPr/>
          <p:nvPr userDrawn="1"/>
        </p:nvGrpSpPr>
        <p:grpSpPr>
          <a:xfrm>
            <a:off x="-1" y="0"/>
            <a:ext cx="3283835" cy="6858000"/>
            <a:chOff x="-1" y="0"/>
            <a:chExt cx="3283835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7F063C-78D3-7915-25D2-748224BD7868}"/>
                </a:ext>
              </a:extLst>
            </p:cNvPr>
            <p:cNvSpPr/>
            <p:nvPr userDrawn="1"/>
          </p:nvSpPr>
          <p:spPr>
            <a:xfrm>
              <a:off x="-1" y="0"/>
              <a:ext cx="188687" cy="6858000"/>
            </a:xfrm>
            <a:prstGeom prst="rect">
              <a:avLst/>
            </a:pr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pic>
          <p:nvPicPr>
            <p:cNvPr id="9" name="Graphic 1">
              <a:extLst>
                <a:ext uri="{FF2B5EF4-FFF2-40B4-BE49-F238E27FC236}">
                  <a16:creationId xmlns:a16="http://schemas.microsoft.com/office/drawing/2014/main" id="{CF4821FE-F5EE-7992-6BC3-A9869C28C2A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38200" y="6310001"/>
              <a:ext cx="355573" cy="3555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E1A2A2-3864-94F8-ECFB-3D59F3E0DA8E}"/>
                </a:ext>
              </a:extLst>
            </p:cNvPr>
            <p:cNvSpPr txBox="1"/>
            <p:nvPr/>
          </p:nvSpPr>
          <p:spPr>
            <a:xfrm>
              <a:off x="1174617" y="6356349"/>
              <a:ext cx="2109217" cy="27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200" b="1" dirty="0">
                  <a:solidFill>
                    <a:srgbClr val="0F6FC6"/>
                  </a:solidFill>
                  <a:latin typeface="+mj-lt"/>
                  <a:cs typeface="Poppins" pitchFamily="2" charset="77"/>
                </a:rPr>
                <a:t>CITY OF FORT LAUDERDALE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262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B81E-4814-411A-874B-8B9C6123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6F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3ED2-AEE9-21D6-8FA3-F65D954EF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5E624-6F1C-4C41-9F03-7EDC7CA5A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0BA9E-4297-5896-68E3-82EE3B8D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ED8F-AB5C-41AD-B205-A9AD94FEFC3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C7F336-5F63-DAEB-665A-513DA9F825D4}"/>
              </a:ext>
            </a:extLst>
          </p:cNvPr>
          <p:cNvGrpSpPr/>
          <p:nvPr userDrawn="1"/>
        </p:nvGrpSpPr>
        <p:grpSpPr>
          <a:xfrm>
            <a:off x="-1" y="0"/>
            <a:ext cx="3283835" cy="6858000"/>
            <a:chOff x="-1" y="0"/>
            <a:chExt cx="3283835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CD6860-09C8-D351-F400-7CB74AF61C85}"/>
                </a:ext>
              </a:extLst>
            </p:cNvPr>
            <p:cNvSpPr/>
            <p:nvPr userDrawn="1"/>
          </p:nvSpPr>
          <p:spPr>
            <a:xfrm>
              <a:off x="-1" y="0"/>
              <a:ext cx="188687" cy="6858000"/>
            </a:xfrm>
            <a:prstGeom prst="rect">
              <a:avLst/>
            </a:pr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pic>
          <p:nvPicPr>
            <p:cNvPr id="10" name="Graphic 1">
              <a:extLst>
                <a:ext uri="{FF2B5EF4-FFF2-40B4-BE49-F238E27FC236}">
                  <a16:creationId xmlns:a16="http://schemas.microsoft.com/office/drawing/2014/main" id="{38FE30C5-0227-808E-8C53-F305945CF8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38200" y="6310001"/>
              <a:ext cx="355573" cy="3555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FA2B01-CEF9-E2EA-0245-9EF2CE6CAE95}"/>
                </a:ext>
              </a:extLst>
            </p:cNvPr>
            <p:cNvSpPr txBox="1"/>
            <p:nvPr/>
          </p:nvSpPr>
          <p:spPr>
            <a:xfrm>
              <a:off x="1174617" y="6356349"/>
              <a:ext cx="2109217" cy="27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200" b="1" dirty="0">
                  <a:solidFill>
                    <a:srgbClr val="0F6FC6"/>
                  </a:solidFill>
                  <a:latin typeface="+mj-lt"/>
                  <a:cs typeface="Poppins" pitchFamily="2" charset="77"/>
                </a:rPr>
                <a:t>CITY OF FORT LAUDERDALE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85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E6D1-6BC6-4DF5-5EF5-CEBB28C6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F6F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2344E-B335-4291-9AAE-3F59CF4D2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51AF6-9663-641A-E49A-39C158848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6D8FF-91A4-D84A-F27C-74311D2AA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C1874F-C5AA-DED1-9AF1-D850379EA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AAABBF-E3C6-B1A1-A493-19CBBA1F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ED8F-AB5C-41AD-B205-A9AD94FEFC36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F110BE-3C32-80A8-5B9C-DD50EE6867E6}"/>
              </a:ext>
            </a:extLst>
          </p:cNvPr>
          <p:cNvGrpSpPr/>
          <p:nvPr userDrawn="1"/>
        </p:nvGrpSpPr>
        <p:grpSpPr>
          <a:xfrm>
            <a:off x="-1" y="0"/>
            <a:ext cx="3283835" cy="6858000"/>
            <a:chOff x="-1" y="0"/>
            <a:chExt cx="3283835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8E72E4-846F-4EBE-1D9A-2642D695DB72}"/>
                </a:ext>
              </a:extLst>
            </p:cNvPr>
            <p:cNvSpPr/>
            <p:nvPr userDrawn="1"/>
          </p:nvSpPr>
          <p:spPr>
            <a:xfrm>
              <a:off x="-1" y="0"/>
              <a:ext cx="188687" cy="6858000"/>
            </a:xfrm>
            <a:prstGeom prst="rect">
              <a:avLst/>
            </a:pr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pic>
          <p:nvPicPr>
            <p:cNvPr id="16" name="Graphic 1">
              <a:extLst>
                <a:ext uri="{FF2B5EF4-FFF2-40B4-BE49-F238E27FC236}">
                  <a16:creationId xmlns:a16="http://schemas.microsoft.com/office/drawing/2014/main" id="{A0A4BC67-DBF1-2D28-5D99-5FBE4AD448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38200" y="6310001"/>
              <a:ext cx="355573" cy="3555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E34573-F9E4-6A3A-0DFE-552ABBBAC12B}"/>
                </a:ext>
              </a:extLst>
            </p:cNvPr>
            <p:cNvSpPr txBox="1"/>
            <p:nvPr/>
          </p:nvSpPr>
          <p:spPr>
            <a:xfrm>
              <a:off x="1174617" y="6356349"/>
              <a:ext cx="2109217" cy="27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200" b="1" dirty="0">
                  <a:solidFill>
                    <a:srgbClr val="0F6FC6"/>
                  </a:solidFill>
                  <a:latin typeface="+mj-lt"/>
                  <a:cs typeface="Poppins" pitchFamily="2" charset="77"/>
                </a:rPr>
                <a:t>CITY OF FORT LAUDERDALE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93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BE3FB-62D5-2FAF-B47E-5CA995E6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9E413-2ED6-30B0-3714-E1296E257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28BDE-5C67-6D75-CA7D-E2F50DE2C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254C6D-4F80-47D0-9493-EF92B0EAA2F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8C82-FBD5-199F-251C-2FE6B97FE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4124A-9027-CDF8-56E7-9B3ADFD74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C6ED8F-AB5C-41AD-B205-A9AD94FEF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mailto:malmy@fortlauderdale.gov" TargetMode="External"/><Relationship Id="rId7" Type="http://schemas.openxmlformats.org/officeDocument/2006/relationships/image" Target="../media/image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zidtowecki@fortlauderdale.gov" TargetMode="External"/><Relationship Id="rId5" Type="http://schemas.openxmlformats.org/officeDocument/2006/relationships/hyperlink" Target="mailto:kpearson@fortlauderdale.gov" TargetMode="External"/><Relationship Id="rId4" Type="http://schemas.openxmlformats.org/officeDocument/2006/relationships/hyperlink" Target="mailto:rdexter@fortlauderdale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F242F-710B-EFAA-0E83-FA7D5439C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outdoor, nature, shore&#10;&#10;AI-generated content may be incorrect.">
            <a:extLst>
              <a:ext uri="{FF2B5EF4-FFF2-40B4-BE49-F238E27FC236}">
                <a16:creationId xmlns:a16="http://schemas.microsoft.com/office/drawing/2014/main" id="{BD081F7B-F117-4166-8F1D-B55EDE073C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31582C-5DAD-AC99-DF81-A3992882649F}"/>
              </a:ext>
            </a:extLst>
          </p:cNvPr>
          <p:cNvSpPr/>
          <p:nvPr/>
        </p:nvSpPr>
        <p:spPr>
          <a:xfrm rot="5400000">
            <a:off x="3323772" y="377372"/>
            <a:ext cx="5544457" cy="6103257"/>
          </a:xfrm>
          <a:prstGeom prst="rect">
            <a:avLst/>
          </a:prstGeom>
          <a:solidFill>
            <a:srgbClr val="0F6FC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F07C5-1958-498E-FB95-EE88EDF181A7}"/>
              </a:ext>
            </a:extLst>
          </p:cNvPr>
          <p:cNvSpPr txBox="1"/>
          <p:nvPr/>
        </p:nvSpPr>
        <p:spPr>
          <a:xfrm>
            <a:off x="3414490" y="3660779"/>
            <a:ext cx="5150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Parks Division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C82085-8D1D-D82E-DA18-DAB51A397353}"/>
              </a:ext>
            </a:extLst>
          </p:cNvPr>
          <p:cNvGrpSpPr/>
          <p:nvPr/>
        </p:nvGrpSpPr>
        <p:grpSpPr>
          <a:xfrm>
            <a:off x="3538279" y="2313662"/>
            <a:ext cx="4840096" cy="892213"/>
            <a:chOff x="3064747" y="2313662"/>
            <a:chExt cx="4840096" cy="892213"/>
          </a:xfrm>
        </p:grpSpPr>
        <p:pic>
          <p:nvPicPr>
            <p:cNvPr id="10" name="Graphic 1">
              <a:extLst>
                <a:ext uri="{FF2B5EF4-FFF2-40B4-BE49-F238E27FC236}">
                  <a16:creationId xmlns:a16="http://schemas.microsoft.com/office/drawing/2014/main" id="{1417D16F-82F0-AD68-D603-D3798E296DD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64747" y="2313662"/>
              <a:ext cx="823237" cy="8232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E16143-4952-BD82-404F-7351EE272A6B}"/>
                </a:ext>
              </a:extLst>
            </p:cNvPr>
            <p:cNvSpPr txBox="1"/>
            <p:nvPr/>
          </p:nvSpPr>
          <p:spPr>
            <a:xfrm>
              <a:off x="3914711" y="2344101"/>
              <a:ext cx="399013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+mj-lt"/>
                  <a:cs typeface="Poppins" pitchFamily="2" charset="77"/>
                </a:rPr>
                <a:t>CITY OF</a:t>
              </a:r>
            </a:p>
            <a:p>
              <a:pPr>
                <a:lnSpc>
                  <a:spcPts val="3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+mj-lt"/>
                  <a:cs typeface="Poppins" pitchFamily="2" charset="77"/>
                </a:rPr>
                <a:t>FORT LAUDERDALE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929645-0872-6E2E-CC8C-8B6603A280AC}"/>
              </a:ext>
            </a:extLst>
          </p:cNvPr>
          <p:cNvCxnSpPr>
            <a:cxnSpLocks/>
          </p:cNvCxnSpPr>
          <p:nvPr/>
        </p:nvCxnSpPr>
        <p:spPr>
          <a:xfrm>
            <a:off x="3538279" y="3467100"/>
            <a:ext cx="5150339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150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07927-53CB-778C-47AD-9BCB4FD2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chemeClr val="tx1"/>
                </a:solidFill>
              </a:rPr>
              <a:t>Median Maintenance- Contracted Service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91246-06DE-E25E-0CA3-23FEA3307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057" y="2815879"/>
            <a:ext cx="4243589" cy="143684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1 Contract Administrator (City)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2 Administration Staff (City)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2 Inspectors (City)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596CA10-B816-AE04-58E9-AAD1376359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r="-1" b="30077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51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749A-46CA-179F-1839-2F68DF3C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057" y="56314"/>
            <a:ext cx="6883400" cy="942109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 Narrow (Body)"/>
              </a:rPr>
              <a:t>Park Inspections and Park Audits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CE293-253D-1124-E36C-D6D8CE315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84" y="998423"/>
            <a:ext cx="9322145" cy="524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48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7C518-5736-EC72-BA63-C557CE061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D41C5-73C4-2128-863D-6B9885B32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923" y="-66123"/>
            <a:ext cx="5157787" cy="823912"/>
          </a:xfrm>
        </p:spPr>
        <p:txBody>
          <a:bodyPr/>
          <a:lstStyle/>
          <a:p>
            <a:r>
              <a:rPr lang="en-US" dirty="0"/>
              <a:t>Little Library must be clean, dry and full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45614-F3F5-EE49-7F2F-90083D7E3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35924" y="3254099"/>
            <a:ext cx="5183188" cy="823912"/>
          </a:xfrm>
        </p:spPr>
        <p:txBody>
          <a:bodyPr/>
          <a:lstStyle/>
          <a:p>
            <a:r>
              <a:rPr lang="en-US" dirty="0"/>
              <a:t>Park signs must be clean and legible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F46197-01FF-3A52-7328-56A2297DED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88" y="933095"/>
            <a:ext cx="5157787" cy="232100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A26B92-8AC9-5F2D-495A-E9FD5A935A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87" y="4179733"/>
            <a:ext cx="5183188" cy="23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5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DA827-95B0-C8A3-6E28-C8C40C9BE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1510" y="2131935"/>
            <a:ext cx="5183188" cy="2311685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Playground Area</a:t>
            </a:r>
          </a:p>
          <a:p>
            <a:endParaRPr lang="en-US" sz="3000" dirty="0"/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n-US" sz="3000" dirty="0"/>
              <a:t>Proper amount of mulch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n-US" sz="3000" dirty="0"/>
              <a:t>Clean and very well maintained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033D1-1497-CDFB-32DF-0A1AED9B51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9152"/>
          <a:stretch>
            <a:fillRect/>
          </a:stretch>
        </p:blipFill>
        <p:spPr>
          <a:xfrm>
            <a:off x="584566" y="105521"/>
            <a:ext cx="4295659" cy="2134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B856B4-691F-F828-C2FD-814AC4135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9"/>
          <a:stretch>
            <a:fillRect/>
          </a:stretch>
        </p:blipFill>
        <p:spPr>
          <a:xfrm>
            <a:off x="584566" y="2308860"/>
            <a:ext cx="4295660" cy="2134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F29A49-FAD5-3F57-5B29-A3822025D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/>
          <a:stretch>
            <a:fillRect/>
          </a:stretch>
        </p:blipFill>
        <p:spPr>
          <a:xfrm>
            <a:off x="584566" y="4617718"/>
            <a:ext cx="4295662" cy="2134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298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EF57F-5FC3-A00A-20F0-016D0C60C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Ensure open spaces are well-maintained, clean and inviting.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4E487-7B83-B665-01F6-51602D96D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Parks staff also remove dumped trash from the swale.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F49260-CB73-6469-443C-F5B5117922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186867"/>
            <a:ext cx="5157787" cy="232100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FC2935-A7B9-2B3E-5A3A-69BC221983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81152"/>
            <a:ext cx="5183188" cy="23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8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6E87E-CBD3-6128-BCC5-938D1C67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877" y="1037858"/>
            <a:ext cx="10918246" cy="94795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Maintain picnic tables clean and graffiti-free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D27663A-1E7C-94C3-4105-63C3CA133D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95280" y="2613190"/>
            <a:ext cx="5402042" cy="239292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34947F-A393-BAE2-8E0F-393926BFEC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1" y="2613189"/>
            <a:ext cx="5317598" cy="23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9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8950C-DD82-B45C-0A2A-8D4469085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56D0A-C09F-C062-6B1D-300C27379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877" y="403122"/>
            <a:ext cx="6127717" cy="2084439"/>
          </a:xfrm>
        </p:spPr>
        <p:txBody>
          <a:bodyPr>
            <a:normAutofit/>
          </a:bodyPr>
          <a:lstStyle/>
          <a:p>
            <a:r>
              <a:rPr lang="en-US" sz="4300" dirty="0"/>
              <a:t>Ballfield Maintenance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Field with heavy open play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With staff expertise we can bring these field back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Synthetic fields are important possibility in the future</a:t>
            </a:r>
          </a:p>
        </p:txBody>
      </p:sp>
      <p:pic>
        <p:nvPicPr>
          <p:cNvPr id="8" name="A262C24D-7E2A-45B6-8CEE-6C6E11EB08B7">
            <a:extLst>
              <a:ext uri="{FF2B5EF4-FFF2-40B4-BE49-F238E27FC236}">
                <a16:creationId xmlns:a16="http://schemas.microsoft.com/office/drawing/2014/main" id="{147CAE70-B9EB-484C-8A3C-96D585F6A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132" y="3007917"/>
            <a:ext cx="3633395" cy="2725046"/>
          </a:xfrm>
          <a:prstGeom prst="rect">
            <a:avLst/>
          </a:prstGeom>
          <a:noFill/>
        </p:spPr>
      </p:pic>
      <p:pic>
        <p:nvPicPr>
          <p:cNvPr id="9" name="7FCEFC11-A70A-4FE0-8A1B-455A7895AE58" descr="IMG_7068.jpeg">
            <a:extLst>
              <a:ext uri="{FF2B5EF4-FFF2-40B4-BE49-F238E27FC236}">
                <a16:creationId xmlns:a16="http://schemas.microsoft.com/office/drawing/2014/main" id="{D1D56B9A-CF41-D2DF-83D1-59B594F021E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53" y="3007917"/>
            <a:ext cx="3633395" cy="272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7987332-1F0E-44A7-AB5E-C1D983FE3095" descr="IMG_7070.jpeg">
            <a:extLst>
              <a:ext uri="{FF2B5EF4-FFF2-40B4-BE49-F238E27FC236}">
                <a16:creationId xmlns:a16="http://schemas.microsoft.com/office/drawing/2014/main" id="{956CE277-D7E0-A03C-46D8-B5032DC5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75" y="3007918"/>
            <a:ext cx="3633395" cy="272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6FD4C89B-9AD1-46EB-803E-69898676DCF4">
            <a:extLst>
              <a:ext uri="{FF2B5EF4-FFF2-40B4-BE49-F238E27FC236}">
                <a16:creationId xmlns:a16="http://schemas.microsoft.com/office/drawing/2014/main" id="{7A35148A-592D-280B-8652-16536B0DF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75" y="146649"/>
            <a:ext cx="3633395" cy="2439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6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FF1969-E71D-36FF-CA1F-951106ED1D28}"/>
              </a:ext>
            </a:extLst>
          </p:cNvPr>
          <p:cNvSpPr/>
          <p:nvPr/>
        </p:nvSpPr>
        <p:spPr>
          <a:xfrm rot="5400000">
            <a:off x="-1942629" y="1942628"/>
            <a:ext cx="6858000" cy="2972743"/>
          </a:xfrm>
          <a:prstGeom prst="rect">
            <a:avLst/>
          </a:prstGeom>
          <a:solidFill>
            <a:srgbClr val="0F6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4B2EEC-23F0-77DA-5B93-C0CC026E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365" y="945697"/>
            <a:ext cx="7053943" cy="2107520"/>
          </a:xfrm>
        </p:spPr>
        <p:txBody>
          <a:bodyPr/>
          <a:lstStyle/>
          <a:p>
            <a:r>
              <a:rPr lang="en-US" b="1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AE8B0-F74E-C8CA-DE8E-EE040CA9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965" y="3216517"/>
            <a:ext cx="7855348" cy="2390533"/>
          </a:xfrm>
        </p:spPr>
        <p:txBody>
          <a:bodyPr>
            <a:normAutofit/>
          </a:bodyPr>
          <a:lstStyle/>
          <a:p>
            <a:r>
              <a:rPr lang="en-US" sz="2000" b="1" dirty="0"/>
              <a:t>Mark Almy</a:t>
            </a:r>
            <a:r>
              <a:rPr lang="en-US" sz="2000" dirty="0"/>
              <a:t>, </a:t>
            </a:r>
            <a:r>
              <a:rPr lang="en-US" sz="2000" i="1" dirty="0"/>
              <a:t>Parks Operations Superintendent, </a:t>
            </a:r>
            <a:r>
              <a:rPr lang="en-US" sz="2000" dirty="0">
                <a:hlinkClick r:id="rId3"/>
              </a:rPr>
              <a:t>malmy@fortlauderdale.gov</a:t>
            </a:r>
            <a:endParaRPr lang="en-US" sz="2000" dirty="0"/>
          </a:p>
          <a:p>
            <a:r>
              <a:rPr lang="en-US" sz="2000" b="1" dirty="0"/>
              <a:t>Robert Dexter</a:t>
            </a:r>
            <a:r>
              <a:rPr lang="en-US" sz="2000" i="1" dirty="0"/>
              <a:t>, Parks Manager, </a:t>
            </a:r>
            <a:r>
              <a:rPr lang="en-US" sz="2000" dirty="0">
                <a:hlinkClick r:id="rId4"/>
              </a:rPr>
              <a:t>rdexter@fortlauderdale.gov</a:t>
            </a:r>
            <a:endParaRPr lang="en-US" sz="2000" dirty="0"/>
          </a:p>
          <a:p>
            <a:r>
              <a:rPr lang="en-US" sz="2000" b="1" dirty="0"/>
              <a:t>Kim Pearson</a:t>
            </a:r>
            <a:r>
              <a:rPr lang="en-US" sz="2000" i="1" dirty="0"/>
              <a:t>, Parks Manager, </a:t>
            </a:r>
            <a:r>
              <a:rPr lang="en-US" sz="2000" dirty="0">
                <a:hlinkClick r:id="rId5"/>
              </a:rPr>
              <a:t>kpearson@fortlauderdale.gov</a:t>
            </a:r>
            <a:endParaRPr lang="en-US" sz="2000" dirty="0"/>
          </a:p>
          <a:p>
            <a:r>
              <a:rPr lang="en-US" sz="2000" b="1" dirty="0"/>
              <a:t>Martin </a:t>
            </a:r>
            <a:r>
              <a:rPr lang="en-US" sz="2000" b="1" dirty="0" err="1"/>
              <a:t>Zidtowecki</a:t>
            </a:r>
            <a:r>
              <a:rPr lang="en-US" sz="2000" i="1" dirty="0"/>
              <a:t>, Urban Landscape Designer,  </a:t>
            </a:r>
            <a:r>
              <a:rPr lang="en-US" sz="2000" dirty="0">
                <a:hlinkClick r:id="rId6"/>
              </a:rPr>
              <a:t>mzidtowecki@fortlauderdale.gov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424CE1-6714-273B-91B9-AE3D82360B05}"/>
              </a:ext>
            </a:extLst>
          </p:cNvPr>
          <p:cNvGrpSpPr/>
          <p:nvPr/>
        </p:nvGrpSpPr>
        <p:grpSpPr>
          <a:xfrm>
            <a:off x="9598654" y="353326"/>
            <a:ext cx="2593346" cy="823238"/>
            <a:chOff x="3064747" y="2313662"/>
            <a:chExt cx="2593346" cy="82323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9D7AF810-5D88-9AFD-9D3A-864FA484BE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64747" y="2313662"/>
              <a:ext cx="823237" cy="82323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0DEF91-C9C6-6FE3-B756-C7DD81277538}"/>
                </a:ext>
              </a:extLst>
            </p:cNvPr>
            <p:cNvSpPr txBox="1"/>
            <p:nvPr/>
          </p:nvSpPr>
          <p:spPr>
            <a:xfrm>
              <a:off x="3914710" y="2344101"/>
              <a:ext cx="1743383" cy="772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>
                  <a:solidFill>
                    <a:srgbClr val="0F6FC6"/>
                  </a:solidFill>
                  <a:latin typeface="+mj-lt"/>
                  <a:cs typeface="Poppins" pitchFamily="2" charset="77"/>
                </a:rPr>
                <a:t>CITY OF</a:t>
              </a:r>
            </a:p>
            <a:p>
              <a:pPr>
                <a:lnSpc>
                  <a:spcPts val="1900"/>
                </a:lnSpc>
              </a:pPr>
              <a:r>
                <a:rPr lang="en-US" b="1">
                  <a:solidFill>
                    <a:srgbClr val="0F6FC6"/>
                  </a:solidFill>
                  <a:latin typeface="+mj-lt"/>
                  <a:cs typeface="Poppins" pitchFamily="2" charset="77"/>
                </a:rPr>
                <a:t>FORT</a:t>
              </a:r>
            </a:p>
            <a:p>
              <a:pPr>
                <a:lnSpc>
                  <a:spcPts val="1900"/>
                </a:lnSpc>
              </a:pPr>
              <a:r>
                <a:rPr lang="en-US" b="1">
                  <a:solidFill>
                    <a:srgbClr val="0F6FC6"/>
                  </a:solidFill>
                  <a:latin typeface="+mj-lt"/>
                  <a:cs typeface="Poppins" pitchFamily="2" charset="77"/>
                </a:rPr>
                <a:t>LAUDERDALE</a:t>
              </a:r>
            </a:p>
          </p:txBody>
        </p:sp>
      </p:grpSp>
      <p:pic>
        <p:nvPicPr>
          <p:cNvPr id="3076" name="Picture 4" descr="Parks &amp; Facilities Map | Fort Lauderdale, FL Parks &amp; Rec">
            <a:extLst>
              <a:ext uri="{FF2B5EF4-FFF2-40B4-BE49-F238E27FC236}">
                <a16:creationId xmlns:a16="http://schemas.microsoft.com/office/drawing/2014/main" id="{222C6174-28B6-8343-30E0-F410FB69E87F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r="260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97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4E633-08A0-56DA-CEE2-1C68FD5D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6C731E-0847-A823-953E-A00F76236ECD}"/>
              </a:ext>
            </a:extLst>
          </p:cNvPr>
          <p:cNvSpPr/>
          <p:nvPr/>
        </p:nvSpPr>
        <p:spPr>
          <a:xfrm rot="5400000">
            <a:off x="-2100943" y="2100943"/>
            <a:ext cx="6858000" cy="2656114"/>
          </a:xfrm>
          <a:prstGeom prst="rect">
            <a:avLst/>
          </a:prstGeom>
          <a:solidFill>
            <a:srgbClr val="0F6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64D05-0FD7-83CC-1683-EA8BEF5C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329" y="143179"/>
            <a:ext cx="8712484" cy="21075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Our Collaborative Team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D085A-599C-5BFC-CCE0-FA30B86AC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445" y="2122084"/>
            <a:ext cx="7939514" cy="3881214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Mark Almy</a:t>
            </a:r>
          </a:p>
          <a:p>
            <a:pPr algn="ctr"/>
            <a:r>
              <a:rPr lang="en-US" sz="2000" i="1" dirty="0"/>
              <a:t>Parks Operations Superintendent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Robert Dexter</a:t>
            </a:r>
          </a:p>
          <a:p>
            <a:pPr algn="ctr"/>
            <a:r>
              <a:rPr lang="en-US" sz="2000" i="1" dirty="0"/>
              <a:t>Parks Manager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Kim Pearson</a:t>
            </a:r>
          </a:p>
          <a:p>
            <a:pPr algn="ctr"/>
            <a:r>
              <a:rPr lang="en-US" sz="2000" i="1" dirty="0"/>
              <a:t>Parks Manager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Marty </a:t>
            </a:r>
            <a:r>
              <a:rPr lang="en-US" sz="2000" dirty="0" err="1"/>
              <a:t>Zidtowecki</a:t>
            </a:r>
            <a:endParaRPr lang="en-US" sz="2000" dirty="0"/>
          </a:p>
          <a:p>
            <a:pPr algn="ctr"/>
            <a:r>
              <a:rPr lang="en-US" sz="2000" i="1" dirty="0"/>
              <a:t>Urban Landscape Designer </a:t>
            </a:r>
          </a:p>
        </p:txBody>
      </p:sp>
      <p:pic>
        <p:nvPicPr>
          <p:cNvPr id="6" name="Graphic 1">
            <a:extLst>
              <a:ext uri="{FF2B5EF4-FFF2-40B4-BE49-F238E27FC236}">
                <a16:creationId xmlns:a16="http://schemas.microsoft.com/office/drawing/2014/main" id="{7D7C6CBD-ECDC-C42F-BF6C-9B929F1301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5" y="2709285"/>
            <a:ext cx="823237" cy="823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CFD501-6077-2B12-C7EB-FC56D87E3F67}"/>
              </a:ext>
            </a:extLst>
          </p:cNvPr>
          <p:cNvSpPr txBox="1"/>
          <p:nvPr/>
        </p:nvSpPr>
        <p:spPr>
          <a:xfrm>
            <a:off x="367937" y="3625392"/>
            <a:ext cx="2288178" cy="87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CITY OF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FORT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LAUDERDALE</a:t>
            </a:r>
          </a:p>
        </p:txBody>
      </p:sp>
    </p:spTree>
    <p:extLst>
      <p:ext uri="{BB962C8B-B14F-4D97-AF65-F5344CB8AC3E}">
        <p14:creationId xmlns:p14="http://schemas.microsoft.com/office/powerpoint/2010/main" val="268740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6162-0A9C-8FF9-0A97-691137E45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4">
            <a:extLst>
              <a:ext uri="{FF2B5EF4-FFF2-40B4-BE49-F238E27FC236}">
                <a16:creationId xmlns:a16="http://schemas.microsoft.com/office/drawing/2014/main" id="{BD054D82-2576-929E-F9B4-34FB02877A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294637"/>
              </p:ext>
            </p:extLst>
          </p:nvPr>
        </p:nvGraphicFramePr>
        <p:xfrm>
          <a:off x="722377" y="1309146"/>
          <a:ext cx="11105298" cy="445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D0E82D-72B8-B675-458D-290A4067ACEA}"/>
              </a:ext>
            </a:extLst>
          </p:cNvPr>
          <p:cNvSpPr txBox="1"/>
          <p:nvPr/>
        </p:nvSpPr>
        <p:spPr>
          <a:xfrm>
            <a:off x="3266650" y="955203"/>
            <a:ext cx="6016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F6FC6"/>
                </a:solidFill>
                <a:latin typeface="Century Gothic"/>
                <a:ea typeface="+mj-ea"/>
                <a:cs typeface="+mj-cs"/>
              </a:rPr>
              <a:t>Parks Division Overview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16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0A3A-5119-ACDE-EB52-50082BBA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We Do Every Day</a:t>
            </a:r>
          </a:p>
        </p:txBody>
      </p:sp>
      <p:pic>
        <p:nvPicPr>
          <p:cNvPr id="4" name="Picture 3" descr="A couple of men standing next to a sign&#10;&#10;AI-generated content may be incorrect.">
            <a:extLst>
              <a:ext uri="{FF2B5EF4-FFF2-40B4-BE49-F238E27FC236}">
                <a16:creationId xmlns:a16="http://schemas.microsoft.com/office/drawing/2014/main" id="{4F9D38C2-2354-5BCA-A7F1-C7BC7A855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583"/>
            <a:ext cx="3130656" cy="4230616"/>
          </a:xfrm>
          <a:prstGeom prst="rect">
            <a:avLst/>
          </a:prstGeom>
        </p:spPr>
      </p:pic>
      <p:pic>
        <p:nvPicPr>
          <p:cNvPr id="5" name="Picture 4" descr="A picture containing text, tree, outdoor, sign&#10;&#10;AI-generated content may be incorrect.">
            <a:extLst>
              <a:ext uri="{FF2B5EF4-FFF2-40B4-BE49-F238E27FC236}">
                <a16:creationId xmlns:a16="http://schemas.microsoft.com/office/drawing/2014/main" id="{B6100CB8-D515-AA6D-B2AD-B942CD1BC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10" y="1827583"/>
            <a:ext cx="3638897" cy="45203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07AB63-107B-A328-6443-B5893FE6BC1E}"/>
              </a:ext>
            </a:extLst>
          </p:cNvPr>
          <p:cNvSpPr txBox="1">
            <a:spLocks/>
          </p:cNvSpPr>
          <p:nvPr/>
        </p:nvSpPr>
        <p:spPr>
          <a:xfrm>
            <a:off x="4241944" y="2253858"/>
            <a:ext cx="3130656" cy="1516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F6FC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solidFill>
                  <a:schemeClr val="tx1"/>
                </a:solidFill>
                <a:latin typeface="Arial Narrow (Body)"/>
              </a:rPr>
              <a:t>Entryway Maintenance</a:t>
            </a:r>
          </a:p>
        </p:txBody>
      </p:sp>
    </p:spTree>
    <p:extLst>
      <p:ext uri="{BB962C8B-B14F-4D97-AF65-F5344CB8AC3E}">
        <p14:creationId xmlns:p14="http://schemas.microsoft.com/office/powerpoint/2010/main" val="803880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B708B-5FCC-34BC-487D-7F5A3B417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3788" y="328036"/>
            <a:ext cx="5181600" cy="781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rial Narrow (Body)"/>
              </a:rPr>
              <a:t>Painting Park Structures</a:t>
            </a:r>
          </a:p>
        </p:txBody>
      </p:sp>
      <p:pic>
        <p:nvPicPr>
          <p:cNvPr id="5" name="Content Placeholder 4" descr="A picture containing ground, person, person, outdoor&#10;&#10;AI-generated content may be incorrect.">
            <a:extLst>
              <a:ext uri="{FF2B5EF4-FFF2-40B4-BE49-F238E27FC236}">
                <a16:creationId xmlns:a16="http://schemas.microsoft.com/office/drawing/2014/main" id="{5D5B913E-CDF9-1EE3-65F3-2AD78A6AD2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77" y="1485899"/>
            <a:ext cx="3265301" cy="4351338"/>
          </a:xfrm>
          <a:prstGeom prst="rect">
            <a:avLst/>
          </a:prstGeom>
        </p:spPr>
      </p:pic>
      <p:pic>
        <p:nvPicPr>
          <p:cNvPr id="6" name="Picture 5" descr="A person standing in front of a sign&#10;&#10;AI-generated content may be incorrect.">
            <a:extLst>
              <a:ext uri="{FF2B5EF4-FFF2-40B4-BE49-F238E27FC236}">
                <a16:creationId xmlns:a16="http://schemas.microsoft.com/office/drawing/2014/main" id="{9AE57846-69FF-7459-73D0-B846153F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59" y="1718468"/>
            <a:ext cx="518160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9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15358-4A2E-69CB-077C-B858F91D9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4D2F-21DE-1F16-5D69-4BFA34C7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692" y="286921"/>
            <a:ext cx="7214616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Narrow (Body)"/>
              </a:rPr>
              <a:t>Irrigation Installation &amp; Repair</a:t>
            </a:r>
            <a:br>
              <a:rPr lang="en-US" sz="3600" b="1" dirty="0">
                <a:solidFill>
                  <a:schemeClr val="tx1"/>
                </a:solidFill>
                <a:latin typeface="Arial Narrow (Body)"/>
              </a:rPr>
            </a:br>
            <a:br>
              <a:rPr lang="en-US" sz="3600" b="1" dirty="0">
                <a:solidFill>
                  <a:schemeClr val="tx1"/>
                </a:solidFill>
                <a:latin typeface="Arial Narrow (Body)"/>
              </a:rPr>
            </a:br>
            <a:endParaRPr lang="en-US" sz="3600" b="1" i="1" dirty="0">
              <a:solidFill>
                <a:schemeClr val="tx1"/>
              </a:solidFill>
              <a:latin typeface="Arial Narrow (Body)"/>
            </a:endParaRPr>
          </a:p>
        </p:txBody>
      </p:sp>
      <p:pic>
        <p:nvPicPr>
          <p:cNvPr id="5" name="Picture 4" descr="A picture containing outdoor, ground, tool, person&#10;&#10;AI-generated content may be incorrect.">
            <a:extLst>
              <a:ext uri="{FF2B5EF4-FFF2-40B4-BE49-F238E27FC236}">
                <a16:creationId xmlns:a16="http://schemas.microsoft.com/office/drawing/2014/main" id="{2C19903A-ADA2-3403-5408-5898281B1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85" y="949703"/>
            <a:ext cx="3796515" cy="5062020"/>
          </a:xfrm>
          <a:prstGeom prst="rect">
            <a:avLst/>
          </a:prstGeom>
        </p:spPr>
      </p:pic>
      <p:pic>
        <p:nvPicPr>
          <p:cNvPr id="6" name="Content Placeholder 5" descr="A picture containing outdoor, person, ground&#10;&#10;AI-generated content may be incorrect.">
            <a:extLst>
              <a:ext uri="{FF2B5EF4-FFF2-40B4-BE49-F238E27FC236}">
                <a16:creationId xmlns:a16="http://schemas.microsoft.com/office/drawing/2014/main" id="{82801D07-A8BC-724E-10A7-2225983FCE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98" y="982649"/>
            <a:ext cx="3773882" cy="5029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FD351-79AF-8CC7-64A1-20F525D250B9}"/>
              </a:ext>
            </a:extLst>
          </p:cNvPr>
          <p:cNvSpPr txBox="1"/>
          <p:nvPr/>
        </p:nvSpPr>
        <p:spPr>
          <a:xfrm>
            <a:off x="4382262" y="6201746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Arial Narrow (Body)"/>
              </a:rPr>
              <a:t>Half of our Parks are Weather Trak Ready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78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66D52-B3DE-75DD-8297-71BF1F48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2463-0438-ECEE-45C2-DE18D737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277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Narrow (Body)"/>
              </a:rPr>
              <a:t>Median Renovation</a:t>
            </a:r>
          </a:p>
        </p:txBody>
      </p:sp>
      <p:pic>
        <p:nvPicPr>
          <p:cNvPr id="5" name="Picture 3" descr="C:\Users\MarkA\AppData\Local\Microsoft\Windows\Temporary Internet Files\Content.Outlook\LHUB2H4U\IMG_0812.JPG">
            <a:extLst>
              <a:ext uri="{FF2B5EF4-FFF2-40B4-BE49-F238E27FC236}">
                <a16:creationId xmlns:a16="http://schemas.microsoft.com/office/drawing/2014/main" id="{41432BBF-BAC7-F87B-21D7-ED352FDEC6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r="47600"/>
          <a:stretch>
            <a:fillRect/>
          </a:stretch>
        </p:blipFill>
        <p:spPr bwMode="auto">
          <a:xfrm rot="5400000">
            <a:off x="2063580" y="1411288"/>
            <a:ext cx="27308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arkA\AppData\Local\Microsoft\Windows\Temporary Internet Files\Content.Outlook\LHUB2H4U\IMG_0947.JPG">
            <a:extLst>
              <a:ext uri="{FF2B5EF4-FFF2-40B4-BE49-F238E27FC236}">
                <a16:creationId xmlns:a16="http://schemas.microsoft.com/office/drawing/2014/main" id="{B03A79A6-CC03-6429-0546-45CA2694A3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4" r="37399"/>
          <a:stretch>
            <a:fillRect/>
          </a:stretch>
        </p:blipFill>
        <p:spPr bwMode="auto">
          <a:xfrm rot="5400000">
            <a:off x="7397580" y="1411288"/>
            <a:ext cx="27308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6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36707-109E-666E-A7C8-FCF9AFA95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9CCEB-49C3-0986-B79D-3F842F6B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Mowing, edging and hedge trimming are done in-house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1D3B50FB-3727-292E-8043-1AA9022108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/>
          <a:stretch>
            <a:fillRect/>
          </a:stretch>
        </p:blipFill>
        <p:spPr bwMode="auto"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1ED203F6-A896-0E2E-5802-2EDF4B850A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15069"/>
          <a:stretch>
            <a:fillRect/>
          </a:stretch>
        </p:blipFill>
        <p:spPr bwMode="auto"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3546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A60A50-F9FD-D102-FAF1-A906AD486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67A5186C-3438-4D83-A03D-BD8A5E2D4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ABA7601-3067-A7A7-88C9-AC4D5DB43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61426"/>
            <a:ext cx="8157613" cy="2296574"/>
          </a:xfrm>
          <a:prstGeom prst="rect">
            <a:avLst/>
          </a:prstGeom>
          <a:ln>
            <a:noFill/>
          </a:ln>
          <a:effectLst>
            <a:outerShdw blurRad="622300" dist="101600" sx="97000" sy="9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3BA1B-DB82-C82A-0964-0CFCDFCE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931411"/>
            <a:ext cx="6610370" cy="15566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Tree Trimming Crew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F64B9DD0-48F5-61C4-55C1-F926CFA2A51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2"/>
          <a:stretch>
            <a:fillRect/>
          </a:stretch>
        </p:blipFill>
        <p:spPr bwMode="auto">
          <a:xfrm>
            <a:off x="-2" y="10"/>
            <a:ext cx="4067572" cy="45614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248D89-8F79-0105-A619-193CE78574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-3" b="16267"/>
          <a:stretch>
            <a:fillRect/>
          </a:stretch>
        </p:blipFill>
        <p:spPr>
          <a:xfrm>
            <a:off x="4067570" y="10"/>
            <a:ext cx="4085829" cy="456141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1F3F8B7-A3B4-A8D8-670A-197BF7E4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r="-2" b="25234"/>
          <a:stretch>
            <a:fillRect/>
          </a:stretch>
        </p:blipFill>
        <p:spPr bwMode="auto">
          <a:xfrm>
            <a:off x="8153399" y="10"/>
            <a:ext cx="4038600" cy="45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156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F6FC6"/>
      </a:accent1>
      <a:accent2>
        <a:srgbClr val="FFC000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Century Gothic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5ACBD372FDB4B908B3A6FAE3823FD" ma:contentTypeVersion="16" ma:contentTypeDescription="Create a new document." ma:contentTypeScope="" ma:versionID="cca4df674ef8c01052c9363cc80a0511">
  <xsd:schema xmlns:xsd="http://www.w3.org/2001/XMLSchema" xmlns:xs="http://www.w3.org/2001/XMLSchema" xmlns:p="http://schemas.microsoft.com/office/2006/metadata/properties" xmlns:ns2="dc44bf7d-d8d4-43d2-bfda-521b080de647" xmlns:ns3="943eec0d-6622-4265-9f32-cae7c1260e0d" targetNamespace="http://schemas.microsoft.com/office/2006/metadata/properties" ma:root="true" ma:fieldsID="27a4dde940c8443a834c9e9f6a089ec3" ns2:_="" ns3:_="">
    <xsd:import namespace="dc44bf7d-d8d4-43d2-bfda-521b080de647"/>
    <xsd:import namespace="943eec0d-6622-4265-9f32-cae7c1260e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4bf7d-d8d4-43d2-bfda-521b080de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0c8dcc5-e6c8-4574-9c1b-9c1a63d87a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eec0d-6622-4265-9f32-cae7c1260e0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171094e-502c-4a78-bc3e-3ba47e3c7689}" ma:internalName="TaxCatchAll" ma:showField="CatchAllData" ma:web="943eec0d-6622-4265-9f32-cae7c1260e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44bf7d-d8d4-43d2-bfda-521b080de647">
      <Terms xmlns="http://schemas.microsoft.com/office/infopath/2007/PartnerControls"/>
    </lcf76f155ced4ddcb4097134ff3c332f>
    <TaxCatchAll xmlns="943eec0d-6622-4265-9f32-cae7c1260e0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A99BD3-DFD7-409F-9DEE-E89C94990D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44bf7d-d8d4-43d2-bfda-521b080de647"/>
    <ds:schemaRef ds:uri="943eec0d-6622-4265-9f32-cae7c1260e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9E2D07-6075-4911-AFFE-86C2D3D91A75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dc44bf7d-d8d4-43d2-bfda-521b080de647"/>
    <ds:schemaRef ds:uri="http://schemas.microsoft.com/office/infopath/2007/PartnerControls"/>
    <ds:schemaRef ds:uri="943eec0d-6622-4265-9f32-cae7c1260e0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7D4408C-3DBC-4274-93A2-4B0FDF62AC6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de03ec9-e412-4fb8-9a79-1b8f7a4bea90}" enabled="0" method="" siteId="{8de03ec9-e412-4fb8-9a79-1b8f7a4bea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254</Words>
  <Application>Microsoft Office PowerPoint</Application>
  <PresentationFormat>Widescreen</PresentationFormat>
  <Paragraphs>62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Arial Narrow</vt:lpstr>
      <vt:lpstr>Arial Narrow (Body)</vt:lpstr>
      <vt:lpstr>Century Gothic</vt:lpstr>
      <vt:lpstr>Wingdings</vt:lpstr>
      <vt:lpstr>Office Theme</vt:lpstr>
      <vt:lpstr>PowerPoint Presentation</vt:lpstr>
      <vt:lpstr>Our Collaborative Team </vt:lpstr>
      <vt:lpstr>PowerPoint Presentation</vt:lpstr>
      <vt:lpstr>What We Do Every Day</vt:lpstr>
      <vt:lpstr>PowerPoint Presentation</vt:lpstr>
      <vt:lpstr>Irrigation Installation &amp; Repair  </vt:lpstr>
      <vt:lpstr>Median Renovation</vt:lpstr>
      <vt:lpstr>Mowing, edging and hedge trimming are done in-house</vt:lpstr>
      <vt:lpstr>Tree Trimming Crew</vt:lpstr>
      <vt:lpstr>Median Maintenance- Contracted Service</vt:lpstr>
      <vt:lpstr>Park Inspections and Park Audits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Joshua Smith (PIO)</dc:creator>
  <cp:lastModifiedBy>Norelli Liguori</cp:lastModifiedBy>
  <cp:revision>36</cp:revision>
  <dcterms:created xsi:type="dcterms:W3CDTF">2025-02-10T19:10:20Z</dcterms:created>
  <dcterms:modified xsi:type="dcterms:W3CDTF">2026-04-21T15:53:11Z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0x010100D965ACBD372FDB4B908B3A6FAE3823FD</vt:lpwstr>
  </property>
  <property fmtid="{D5CDD505-2E9C-101B-9397-08002B2CF9AE}" pid="3" name="MediaServiceImageTags">
    <vt:lpwstr/>
  </property>
</Properties>
</file>