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96" r:id="rId6"/>
    <p:sldId id="276" r:id="rId7"/>
    <p:sldId id="292" r:id="rId8"/>
    <p:sldId id="297" r:id="rId9"/>
    <p:sldId id="295" r:id="rId10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D9718D-66CC-4672-9323-466698F5F09B}" v="5" dt="2022-01-22T20:44:59.34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CA57DC-126D-47DC-95A3-49ED10B1B3A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4160840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73E23-F324-48BB-B3EE-D4A74D784C1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5438778" y="0"/>
            <a:ext cx="4160840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C1B545A-2004-4383-8F37-84C07AF66C07}" type="datetime1">
              <a:rPr lang="en-US"/>
              <a:pPr lvl="0"/>
              <a:t>1/25/2022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F182CB2-CA0B-48B8-9161-4C392DF0C5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154359" y="914400"/>
            <a:ext cx="3292470" cy="246855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2E37A07-2A3C-446C-8854-AA301860456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960440" y="3521070"/>
            <a:ext cx="7680329" cy="28797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90B4B-1724-45C6-B9F7-5B72946B41D9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6948489"/>
            <a:ext cx="4160840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83166-DB70-4D49-A4B4-0F4B4BE4BFC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438778" y="6948489"/>
            <a:ext cx="4160840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8CDFDA3-32DA-40FE-872D-8913F5AC2C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9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960705C3-CC7E-4FBE-8BCC-F444DC4C65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2125979"/>
            <a:ext cx="7772400" cy="144018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8929CC8F-966F-46C2-A0DE-190908DF623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371600" y="3840480"/>
            <a:ext cx="6400800" cy="17145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BA016490-C1D1-447D-99D1-0464E1BD65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B58EF97C-FCBA-472F-BBC7-415AD08C866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3026F2-F0A9-4C90-92A2-41E6659B27CE}" type="datetime1">
              <a:rPr lang="en-US"/>
              <a:pPr lvl="0"/>
              <a:t>1/25/2022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5B2855C9-E3C5-455D-97A5-550B546D410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4AC85A-5388-4E20-992E-4159A9AF2C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26B9FDF0-84A2-47AE-8244-2CEA7578F4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9D43707E-C39C-4CB2-844E-923CF9B999A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D337C02C-3459-4B43-8D2E-7085436584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3E3ED81-77F7-4607-995A-8992748A6A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591A46-7F3A-423F-BE32-99AC5EFA56CA}" type="datetime1">
              <a:rPr lang="en-US"/>
              <a:pPr lvl="0"/>
              <a:t>1/25/2022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ED8DF118-428C-4782-BEE1-111C442214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9678CC-23A0-41B2-9CAF-A704AFBC26A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622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B0DAD11B-CBC8-457B-B794-C6461A2D0BE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56129A2C-C9E1-4195-B15F-31E35974DD3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577340"/>
            <a:ext cx="3977639" cy="452628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1451D78E-1CBC-4E6C-9F71-B15F8B33F69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09159" y="1577340"/>
            <a:ext cx="3977639" cy="452628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9D480B0B-51E2-4659-BB84-726ADF727E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AFA209E4-2362-4CAE-8C03-082D81F9BC3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1CD7AB-BD20-43D9-AFF6-90E0052B2BBD}" type="datetime1">
              <a:rPr lang="en-US"/>
              <a:pPr lvl="0"/>
              <a:t>1/25/2022</a:t>
            </a:fld>
            <a:endParaRPr lang="en-US"/>
          </a:p>
        </p:txBody>
      </p:sp>
      <p:sp>
        <p:nvSpPr>
          <p:cNvPr id="7" name="Holder 7">
            <a:extLst>
              <a:ext uri="{FF2B5EF4-FFF2-40B4-BE49-F238E27FC236}">
                <a16:creationId xmlns:a16="http://schemas.microsoft.com/office/drawing/2014/main" id="{6E5622A1-3177-4782-95D5-56F62B55F8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243F1F-6AD2-4524-8874-07D74FB2434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1754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319589B8-7D5F-47CB-84C1-8AFB09D3FD7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223C5404-EC8E-4CB5-B4E3-1484CFDBE3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C766E1EC-E5A4-4E56-B3FE-D17866AF3F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8D0308-FD71-4F81-8367-AAB1E24C775C}" type="datetime1">
              <a:rPr lang="en-US"/>
              <a:pPr lvl="0"/>
              <a:t>1/25/2022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E6CFE3CB-03B0-451D-B94D-379CE6E087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824A9F-ECA1-4DA4-B33A-EAA50D31495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9909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>
            <a:extLst>
              <a:ext uri="{FF2B5EF4-FFF2-40B4-BE49-F238E27FC236}">
                <a16:creationId xmlns:a16="http://schemas.microsoft.com/office/drawing/2014/main" id="{0E04533A-94AE-41F1-A701-74EA9F3DE9E6}"/>
              </a:ext>
            </a:extLst>
          </p:cNvPr>
          <p:cNvSpPr/>
          <p:nvPr/>
        </p:nvSpPr>
        <p:spPr>
          <a:xfrm>
            <a:off x="4218319" y="0"/>
            <a:ext cx="4923486" cy="3746488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bk object 17">
            <a:extLst>
              <a:ext uri="{FF2B5EF4-FFF2-40B4-BE49-F238E27FC236}">
                <a16:creationId xmlns:a16="http://schemas.microsoft.com/office/drawing/2014/main" id="{32201B41-7DB4-4311-B58A-9CE4A66B03E2}"/>
              </a:ext>
            </a:extLst>
          </p:cNvPr>
          <p:cNvSpPr/>
          <p:nvPr/>
        </p:nvSpPr>
        <p:spPr>
          <a:xfrm>
            <a:off x="0" y="0"/>
            <a:ext cx="5410843" cy="685800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2BF566DE-D1E2-486F-A36D-E2C6923BBC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DC0D8274-14BB-4869-8EA8-171959BCB2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4A4AED-14BD-4D19-9FD3-340FDF65EFD5}" type="datetime1">
              <a:rPr lang="en-US"/>
              <a:pPr lvl="0"/>
              <a:t>1/25/2022</a:t>
            </a:fld>
            <a:endParaRPr lang="en-US"/>
          </a:p>
        </p:txBody>
      </p:sp>
      <p:sp>
        <p:nvSpPr>
          <p:cNvPr id="6" name="Holder 4">
            <a:extLst>
              <a:ext uri="{FF2B5EF4-FFF2-40B4-BE49-F238E27FC236}">
                <a16:creationId xmlns:a16="http://schemas.microsoft.com/office/drawing/2014/main" id="{0210C6AB-B6E6-44A6-86C6-9FC012F0036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4F22CB-7804-41BC-8334-D11EE368431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4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3DC660B5-956E-4E64-8EBB-EC55D92DCE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4538" y="248049"/>
            <a:ext cx="7115805" cy="513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lvl="0"/>
            <a:endParaRPr lang="en-US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23B1EB23-50C8-4750-BF2E-CAD9A4464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5070" y="1519906"/>
            <a:ext cx="8073850" cy="29063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2C0E3A1D-59CF-498D-9604-D90F4E08C2A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F0E0EE73-FF76-49F9-9970-E8DA10B558E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813AA08-DE55-4F5F-976C-D87A853A732D}" type="datetime1">
              <a:rPr lang="en-US"/>
              <a:pPr lvl="0"/>
              <a:t>1/25/2022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9888A0E7-57CF-4E0D-92DB-3F82A7B3873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CA57A97-3091-4066-961B-C2AEA72A4AB6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2550" b="0" i="0" u="none" strike="noStrike" kern="0" cap="none" spc="0" baseline="0">
          <a:solidFill>
            <a:srgbClr val="F7BE35"/>
          </a:solidFill>
          <a:uFillTx/>
          <a:latin typeface="Calibri"/>
          <a:cs typeface="Calibri"/>
        </a:defRPr>
      </a:lvl1pPr>
    </p:titleStyle>
    <p:body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400" b="0" i="0" u="none" strike="noStrike" kern="0" cap="none" spc="0" baseline="0">
          <a:solidFill>
            <a:srgbClr val="FFFFFF"/>
          </a:solidFill>
          <a:uFillTx/>
          <a:latin typeface="Aaux Next Regular"/>
          <a:cs typeface="Aaux Next Regular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1">
    <p:bg>
      <p:bgPr>
        <a:solidFill>
          <a:srgbClr val="465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5D5B9F-73AC-4DC0-B6AC-AABFB9E87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43AC6F4B-573A-4F5B-83FC-71C34F857C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6202166" cy="1632496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tIns="67308"/>
          <a:lstStyle/>
          <a:p>
            <a:pPr marL="12701" lvl="0" algn="ctr">
              <a:spcBef>
                <a:spcPts val="530"/>
              </a:spcBef>
            </a:pPr>
            <a:r>
              <a:rPr lang="en-US" sz="3000" spc="-55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</a:t>
            </a:r>
            <a:r>
              <a:rPr lang="en-US" sz="3000" spc="-4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F</a:t>
            </a:r>
            <a:r>
              <a:rPr lang="en-US" sz="3000" spc="-5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ORT LAUDERDALE </a:t>
            </a:r>
            <a:br>
              <a:rPr lang="en-US" sz="3000" spc="-5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000" spc="-5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sz="3000" spc="-65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ARKS  ADVISORY BOARD </a:t>
            </a:r>
            <a:br>
              <a:rPr lang="en-US" sz="3000" spc="-65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000" spc="-65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spc="-5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BOND</a:t>
            </a:r>
            <a:r>
              <a:rPr lang="en-US" sz="3000" spc="315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spc="-6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UPDATE</a:t>
            </a:r>
            <a:endParaRPr lang="en-US" sz="30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19687" lvl="0" algn="r">
              <a:spcBef>
                <a:spcPts val="180"/>
              </a:spcBef>
            </a:pPr>
            <a:r>
              <a:rPr lang="en-US" sz="1000" spc="-5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January 202</a:t>
            </a:r>
            <a:r>
              <a:rPr lang="en-US" sz="1000" spc="-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17C9852-F24B-4F01-90B1-2918998678E4}"/>
              </a:ext>
            </a:extLst>
          </p:cNvPr>
          <p:cNvSpPr/>
          <p:nvPr/>
        </p:nvSpPr>
        <p:spPr>
          <a:xfrm>
            <a:off x="7907548" y="230035"/>
            <a:ext cx="1043943" cy="690372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7912BEF1-4A01-4000-82EF-70D6ECE76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625" y="0"/>
            <a:ext cx="1494865" cy="12057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D50EDFFC-5D46-46C7-BA42-4C6087907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r="57" b="-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8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E67FF02-0941-41EB-A215-097DE2C2FB00}"/>
              </a:ext>
            </a:extLst>
          </p:cNvPr>
          <p:cNvSpPr/>
          <p:nvPr/>
        </p:nvSpPr>
        <p:spPr>
          <a:xfrm>
            <a:off x="440218" y="883584"/>
            <a:ext cx="3038748" cy="2547988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softEdge rad="0"/>
          </a:effectLst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2362BC77-37BD-4FA9-A4D8-413804039A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5246" y="107589"/>
            <a:ext cx="7115805" cy="182102"/>
          </a:xfrm>
        </p:spPr>
        <p:txBody>
          <a:bodyPr tIns="12701"/>
          <a:lstStyle/>
          <a:p>
            <a:pPr marL="12701" lvl="0">
              <a:spcBef>
                <a:spcPts val="100"/>
              </a:spcBef>
            </a:pPr>
            <a:r>
              <a:rPr lang="en-US" sz="1100" spc="-5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Park Acquisition- District 1</a:t>
            </a:r>
            <a:endParaRPr lang="en-US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F0078E0-7A07-4227-968A-D040B73ABE5F}"/>
              </a:ext>
            </a:extLst>
          </p:cNvPr>
          <p:cNvSpPr txBox="1"/>
          <p:nvPr/>
        </p:nvSpPr>
        <p:spPr>
          <a:xfrm>
            <a:off x="440157" y="300937"/>
            <a:ext cx="4844501" cy="8771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i="0" u="none" strike="noStrike" kern="1200" cap="none" spc="0" baseline="0" dirty="0">
                <a:solidFill>
                  <a:srgbClr val="000000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4201 N Ocean Blvd </a:t>
            </a:r>
          </a:p>
          <a:p>
            <a:pPr marR="0" lvl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Negotiated Price: $1.09M</a:t>
            </a:r>
            <a:endParaRPr lang="en-US" sz="1000" i="0" u="none" strike="noStrike" kern="1200" cap="none" spc="0" baseline="0" dirty="0">
              <a:solidFill>
                <a:srgbClr val="000000"/>
              </a:solidFill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i="0" u="none" strike="noStrike" kern="1200" cap="none" spc="0" baseline="0" dirty="0">
                <a:solidFill>
                  <a:srgbClr val="000000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Size 13,356 SF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CEA9D276-ED0C-484B-8A5C-D9D85E463F46}"/>
              </a:ext>
            </a:extLst>
          </p:cNvPr>
          <p:cNvSpPr/>
          <p:nvPr/>
        </p:nvSpPr>
        <p:spPr>
          <a:xfrm rot="4624526">
            <a:off x="1666694" y="2057915"/>
            <a:ext cx="295963" cy="360017"/>
          </a:xfrm>
          <a:custGeom>
            <a:avLst/>
            <a:gdLst>
              <a:gd name="f0" fmla="val w"/>
              <a:gd name="f1" fmla="val h"/>
              <a:gd name="f2" fmla="val 0"/>
              <a:gd name="f3" fmla="val 532129"/>
              <a:gd name="f4" fmla="val 508000"/>
              <a:gd name="f5" fmla="val 66484"/>
              <a:gd name="f6" fmla="val 531876"/>
              <a:gd name="f7" fmla="val 147637"/>
              <a:gd name="f8" fmla="val 398907"/>
              <a:gd name="f9" fmla="val 507492"/>
              <a:gd name="f10" fmla="val 341401"/>
              <a:gd name="f11" fmla="*/ f0 1 532129"/>
              <a:gd name="f12" fmla="*/ f1 1 508000"/>
              <a:gd name="f13" fmla="+- f4 0 f2"/>
              <a:gd name="f14" fmla="+- f3 0 f2"/>
              <a:gd name="f15" fmla="*/ f14 1 532129"/>
              <a:gd name="f16" fmla="*/ f13 1 508000"/>
              <a:gd name="f17" fmla="*/ f2 1 f15"/>
              <a:gd name="f18" fmla="*/ f3 1 f15"/>
              <a:gd name="f19" fmla="*/ f2 1 f16"/>
              <a:gd name="f20" fmla="*/ f4 1 f16"/>
              <a:gd name="f21" fmla="*/ f17 f11 1"/>
              <a:gd name="f22" fmla="*/ f18 f11 1"/>
              <a:gd name="f23" fmla="*/ f20 f12 1"/>
              <a:gd name="f24" fmla="*/ f19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1" t="f24" r="f22" b="f23"/>
            <a:pathLst>
              <a:path w="532129" h="508000">
                <a:moveTo>
                  <a:pt x="f5" y="f2"/>
                </a:moveTo>
                <a:lnTo>
                  <a:pt x="f6" y="f7"/>
                </a:lnTo>
                <a:lnTo>
                  <a:pt x="f8" y="f9"/>
                </a:lnTo>
                <a:lnTo>
                  <a:pt x="f2" y="f10"/>
                </a:lnTo>
                <a:lnTo>
                  <a:pt x="f5" y="f2"/>
                </a:lnTo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10" name="Group 11">
            <a:extLst>
              <a:ext uri="{FF2B5EF4-FFF2-40B4-BE49-F238E27FC236}">
                <a16:creationId xmlns:a16="http://schemas.microsoft.com/office/drawing/2014/main" id="{3E844A70-D81D-4B09-8FCA-35CC9325693D}"/>
              </a:ext>
            </a:extLst>
          </p:cNvPr>
          <p:cNvGrpSpPr/>
          <p:nvPr/>
        </p:nvGrpSpPr>
        <p:grpSpPr>
          <a:xfrm>
            <a:off x="5199887" y="870922"/>
            <a:ext cx="3060221" cy="2556514"/>
            <a:chOff x="4863117" y="3224521"/>
            <a:chExt cx="4105628" cy="2960909"/>
          </a:xfrm>
        </p:grpSpPr>
        <p:pic>
          <p:nvPicPr>
            <p:cNvPr id="11" name="Picture 12" descr="A picture containing rug&#10;&#10;Description automatically generated">
              <a:extLst>
                <a:ext uri="{FF2B5EF4-FFF2-40B4-BE49-F238E27FC236}">
                  <a16:creationId xmlns:a16="http://schemas.microsoft.com/office/drawing/2014/main" id="{F4C828AE-837D-4AFA-8E84-C041E9C95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333" t="21218" r="15833"/>
            <a:stretch>
              <a:fillRect/>
            </a:stretch>
          </p:blipFill>
          <p:spPr>
            <a:xfrm>
              <a:off x="4863117" y="3224521"/>
              <a:ext cx="4105628" cy="2960909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2" name="Freeform: Shape 13">
              <a:extLst>
                <a:ext uri="{FF2B5EF4-FFF2-40B4-BE49-F238E27FC236}">
                  <a16:creationId xmlns:a16="http://schemas.microsoft.com/office/drawing/2014/main" id="{BFD41BB8-2FF3-4E18-A363-D55673ADBF25}"/>
                </a:ext>
              </a:extLst>
            </p:cNvPr>
            <p:cNvSpPr/>
            <p:nvPr/>
          </p:nvSpPr>
          <p:spPr>
            <a:xfrm>
              <a:off x="6469142" y="3765974"/>
              <a:ext cx="966027" cy="12888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24000"/>
                <a:gd name="f7" fmla="val 2085975"/>
                <a:gd name="f8" fmla="val 76200"/>
                <a:gd name="f9" fmla="val 723900"/>
                <a:gd name="f10" fmla="val 123825"/>
                <a:gd name="f11" fmla="val 571500"/>
                <a:gd name="f12" fmla="val 428625"/>
                <a:gd name="f13" fmla="val 371475"/>
                <a:gd name="f14" fmla="val 962025"/>
                <a:gd name="f15" fmla="val 104775"/>
                <a:gd name="f16" fmla="val 1314450"/>
                <a:gd name="f17" fmla="val 1181100"/>
                <a:gd name="f18" fmla="val 561975"/>
                <a:gd name="f19" fmla="val 1685925"/>
                <a:gd name="f20" fmla="+- 0 0 -90"/>
                <a:gd name="f21" fmla="*/ f3 1 1524000"/>
                <a:gd name="f22" fmla="*/ f4 1 2085975"/>
                <a:gd name="f23" fmla="+- f7 0 f5"/>
                <a:gd name="f24" fmla="+- f6 0 f5"/>
                <a:gd name="f25" fmla="*/ f20 f0 1"/>
                <a:gd name="f26" fmla="*/ f24 1 1524000"/>
                <a:gd name="f27" fmla="*/ f23 1 2085975"/>
                <a:gd name="f28" fmla="*/ 76200 f24 1"/>
                <a:gd name="f29" fmla="*/ 2085975 f23 1"/>
                <a:gd name="f30" fmla="*/ 0 f24 1"/>
                <a:gd name="f31" fmla="*/ 723900 f23 1"/>
                <a:gd name="f32" fmla="*/ 123825 f24 1"/>
                <a:gd name="f33" fmla="*/ 571500 f23 1"/>
                <a:gd name="f34" fmla="*/ 428625 f24 1"/>
                <a:gd name="f35" fmla="*/ 371475 f23 1"/>
                <a:gd name="f36" fmla="*/ 962025 f24 1"/>
                <a:gd name="f37" fmla="*/ 104775 f23 1"/>
                <a:gd name="f38" fmla="*/ 1314450 f24 1"/>
                <a:gd name="f39" fmla="*/ 0 f23 1"/>
                <a:gd name="f40" fmla="*/ 1524000 f24 1"/>
                <a:gd name="f41" fmla="*/ 1181100 f23 1"/>
                <a:gd name="f42" fmla="*/ 561975 f24 1"/>
                <a:gd name="f43" fmla="*/ 1685925 f23 1"/>
                <a:gd name="f44" fmla="*/ f25 1 f2"/>
                <a:gd name="f45" fmla="*/ f28 1 1524000"/>
                <a:gd name="f46" fmla="*/ f29 1 2085975"/>
                <a:gd name="f47" fmla="*/ f30 1 1524000"/>
                <a:gd name="f48" fmla="*/ f31 1 2085975"/>
                <a:gd name="f49" fmla="*/ f32 1 1524000"/>
                <a:gd name="f50" fmla="*/ f33 1 2085975"/>
                <a:gd name="f51" fmla="*/ f34 1 1524000"/>
                <a:gd name="f52" fmla="*/ f35 1 2085975"/>
                <a:gd name="f53" fmla="*/ f36 1 1524000"/>
                <a:gd name="f54" fmla="*/ f37 1 2085975"/>
                <a:gd name="f55" fmla="*/ f38 1 1524000"/>
                <a:gd name="f56" fmla="*/ f39 1 2085975"/>
                <a:gd name="f57" fmla="*/ f40 1 1524000"/>
                <a:gd name="f58" fmla="*/ f41 1 2085975"/>
                <a:gd name="f59" fmla="*/ f42 1 1524000"/>
                <a:gd name="f60" fmla="*/ f43 1 2085975"/>
                <a:gd name="f61" fmla="*/ f5 1 f26"/>
                <a:gd name="f62" fmla="*/ f6 1 f26"/>
                <a:gd name="f63" fmla="*/ f5 1 f27"/>
                <a:gd name="f64" fmla="*/ f7 1 f27"/>
                <a:gd name="f65" fmla="+- f44 0 f1"/>
                <a:gd name="f66" fmla="*/ f45 1 f26"/>
                <a:gd name="f67" fmla="*/ f46 1 f27"/>
                <a:gd name="f68" fmla="*/ f47 1 f26"/>
                <a:gd name="f69" fmla="*/ f48 1 f27"/>
                <a:gd name="f70" fmla="*/ f49 1 f26"/>
                <a:gd name="f71" fmla="*/ f50 1 f27"/>
                <a:gd name="f72" fmla="*/ f51 1 f26"/>
                <a:gd name="f73" fmla="*/ f52 1 f27"/>
                <a:gd name="f74" fmla="*/ f53 1 f26"/>
                <a:gd name="f75" fmla="*/ f54 1 f27"/>
                <a:gd name="f76" fmla="*/ f55 1 f26"/>
                <a:gd name="f77" fmla="*/ f56 1 f27"/>
                <a:gd name="f78" fmla="*/ f57 1 f26"/>
                <a:gd name="f79" fmla="*/ f58 1 f27"/>
                <a:gd name="f80" fmla="*/ f59 1 f26"/>
                <a:gd name="f81" fmla="*/ f60 1 f27"/>
                <a:gd name="f82" fmla="*/ f61 f21 1"/>
                <a:gd name="f83" fmla="*/ f62 f21 1"/>
                <a:gd name="f84" fmla="*/ f64 f22 1"/>
                <a:gd name="f85" fmla="*/ f63 f22 1"/>
                <a:gd name="f86" fmla="*/ f66 f21 1"/>
                <a:gd name="f87" fmla="*/ f67 f22 1"/>
                <a:gd name="f88" fmla="*/ f68 f21 1"/>
                <a:gd name="f89" fmla="*/ f69 f22 1"/>
                <a:gd name="f90" fmla="*/ f70 f21 1"/>
                <a:gd name="f91" fmla="*/ f71 f22 1"/>
                <a:gd name="f92" fmla="*/ f72 f21 1"/>
                <a:gd name="f93" fmla="*/ f73 f22 1"/>
                <a:gd name="f94" fmla="*/ f74 f21 1"/>
                <a:gd name="f95" fmla="*/ f75 f22 1"/>
                <a:gd name="f96" fmla="*/ f76 f21 1"/>
                <a:gd name="f97" fmla="*/ f77 f22 1"/>
                <a:gd name="f98" fmla="*/ f78 f21 1"/>
                <a:gd name="f99" fmla="*/ f79 f22 1"/>
                <a:gd name="f100" fmla="*/ f80 f21 1"/>
                <a:gd name="f101" fmla="*/ f81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5">
                  <a:pos x="f86" y="f87"/>
                </a:cxn>
                <a:cxn ang="f65">
                  <a:pos x="f88" y="f89"/>
                </a:cxn>
                <a:cxn ang="f65">
                  <a:pos x="f90" y="f91"/>
                </a:cxn>
                <a:cxn ang="f65">
                  <a:pos x="f92" y="f93"/>
                </a:cxn>
                <a:cxn ang="f65">
                  <a:pos x="f94" y="f95"/>
                </a:cxn>
                <a:cxn ang="f65">
                  <a:pos x="f96" y="f97"/>
                </a:cxn>
                <a:cxn ang="f65">
                  <a:pos x="f98" y="f99"/>
                </a:cxn>
                <a:cxn ang="f65">
                  <a:pos x="f100" y="f101"/>
                </a:cxn>
                <a:cxn ang="f65">
                  <a:pos x="f86" y="f87"/>
                </a:cxn>
              </a:cxnLst>
              <a:rect l="f82" t="f85" r="f83" b="f84"/>
              <a:pathLst>
                <a:path w="1524000" h="2085975">
                  <a:moveTo>
                    <a:pt x="f8" y="f7"/>
                  </a:moveTo>
                  <a:lnTo>
                    <a:pt x="f5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5"/>
                  </a:lnTo>
                  <a:lnTo>
                    <a:pt x="f6" y="f17"/>
                  </a:lnTo>
                  <a:lnTo>
                    <a:pt x="f18" y="f19"/>
                  </a:lnTo>
                  <a:lnTo>
                    <a:pt x="f8" y="f7"/>
                  </a:lnTo>
                  <a:close/>
                </a:path>
              </a:pathLst>
            </a:cu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13" name="Rectangle 5">
            <a:extLst>
              <a:ext uri="{FF2B5EF4-FFF2-40B4-BE49-F238E27FC236}">
                <a16:creationId xmlns:a16="http://schemas.microsoft.com/office/drawing/2014/main" id="{4CB48680-04C4-4AA2-B696-2F9378AEB9AF}"/>
              </a:ext>
            </a:extLst>
          </p:cNvPr>
          <p:cNvSpPr/>
          <p:nvPr/>
        </p:nvSpPr>
        <p:spPr>
          <a:xfrm>
            <a:off x="4312313" y="270758"/>
            <a:ext cx="3785430" cy="56938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i="0" u="none" strike="noStrike" kern="1200" cap="none" spc="0" baseline="0" dirty="0">
                <a:solidFill>
                  <a:srgbClr val="000000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1016 Waverly Road - District 2</a:t>
            </a:r>
          </a:p>
          <a:p>
            <a:pPr marR="0" lvl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i="0" u="none" strike="noStrike" kern="1200" cap="none" spc="0" baseline="0" dirty="0">
                <a:solidFill>
                  <a:srgbClr val="000000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Negotiated Price </a:t>
            </a:r>
            <a:r>
              <a:rPr lang="en-US" sz="1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$2.54M </a:t>
            </a:r>
          </a:p>
          <a:p>
            <a:pPr marR="0" lvl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i="0" u="none" strike="noStrike" kern="1200" cap="none" spc="0" baseline="0" dirty="0">
                <a:solidFill>
                  <a:srgbClr val="000000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Size 2.01 Acres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B4E3A394-9980-4789-B12B-21630C8729D1}"/>
              </a:ext>
            </a:extLst>
          </p:cNvPr>
          <p:cNvSpPr txBox="1">
            <a:spLocks/>
          </p:cNvSpPr>
          <p:nvPr/>
        </p:nvSpPr>
        <p:spPr>
          <a:xfrm>
            <a:off x="5199887" y="110452"/>
            <a:ext cx="2668556" cy="1821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1" rIns="0" bIns="0" anchor="t" anchorCtr="0" compatLnSpc="1">
            <a:spAutoFit/>
          </a:bodyPr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550" b="0" i="0" u="none" strike="noStrike" kern="0" cap="none" spc="0" baseline="0">
                <a:solidFill>
                  <a:srgbClr val="F7BE35"/>
                </a:solidFill>
                <a:uFillTx/>
                <a:latin typeface="Calibri"/>
                <a:cs typeface="Calibri"/>
              </a:defRPr>
            </a:lvl1pPr>
          </a:lstStyle>
          <a:p>
            <a:pPr marL="12701">
              <a:spcBef>
                <a:spcPts val="100"/>
              </a:spcBef>
            </a:pPr>
            <a:r>
              <a:rPr lang="en-US" sz="1100" spc="-5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Park Acquisition- District 2</a:t>
            </a:r>
            <a:endParaRPr lang="en-US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FAE07E-0D83-4633-AB6B-128DCE5A0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16"/>
          <a:stretch/>
        </p:blipFill>
        <p:spPr>
          <a:xfrm>
            <a:off x="424779" y="4378940"/>
            <a:ext cx="2991500" cy="2266617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BD9D87E-2397-4EE3-A7B1-54DF2239B033}"/>
              </a:ext>
            </a:extLst>
          </p:cNvPr>
          <p:cNvSpPr/>
          <p:nvPr/>
        </p:nvSpPr>
        <p:spPr>
          <a:xfrm>
            <a:off x="2550413" y="5729986"/>
            <a:ext cx="170077" cy="300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65EA6E4E-D4B9-4B25-85E0-0673C86960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096"/>
          <a:stretch/>
        </p:blipFill>
        <p:spPr>
          <a:xfrm>
            <a:off x="5199887" y="4374973"/>
            <a:ext cx="3060221" cy="2270585"/>
          </a:xfrm>
          <a:prstGeom prst="rect">
            <a:avLst/>
          </a:prstGeom>
          <a:noFill/>
          <a:ln w="9528" cap="flat">
            <a:noFill/>
            <a:prstDash val="solid"/>
            <a:miter/>
          </a:ln>
          <a:effectLst>
            <a:softEdge rad="0"/>
          </a:effectLst>
        </p:spPr>
      </p:pic>
      <p:sp>
        <p:nvSpPr>
          <p:cNvPr id="18" name="Freeform: Shape 3">
            <a:extLst>
              <a:ext uri="{FF2B5EF4-FFF2-40B4-BE49-F238E27FC236}">
                <a16:creationId xmlns:a16="http://schemas.microsoft.com/office/drawing/2014/main" id="{8C858592-91B5-4E1B-B88B-5671717792CD}"/>
              </a:ext>
            </a:extLst>
          </p:cNvPr>
          <p:cNvSpPr/>
          <p:nvPr/>
        </p:nvSpPr>
        <p:spPr>
          <a:xfrm>
            <a:off x="6341905" y="5910658"/>
            <a:ext cx="1887381" cy="38517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70051"/>
              <a:gd name="f7" fmla="val 778213"/>
              <a:gd name="f8" fmla="val 68094"/>
              <a:gd name="f9" fmla="val 3463047"/>
              <a:gd name="f10" fmla="val 690664"/>
              <a:gd name="f11" fmla="val 97277"/>
              <a:gd name="f12" fmla="+- 0 0 -90"/>
              <a:gd name="f13" fmla="*/ f3 1 3570051"/>
              <a:gd name="f14" fmla="*/ f4 1 778213"/>
              <a:gd name="f15" fmla="+- f7 0 f5"/>
              <a:gd name="f16" fmla="+- f6 0 f5"/>
              <a:gd name="f17" fmla="*/ f12 f0 1"/>
              <a:gd name="f18" fmla="*/ f16 1 3570051"/>
              <a:gd name="f19" fmla="*/ f15 1 778213"/>
              <a:gd name="f20" fmla="*/ 0 f16 1"/>
              <a:gd name="f21" fmla="*/ 68094 f15 1"/>
              <a:gd name="f22" fmla="*/ 3463047 f16 1"/>
              <a:gd name="f23" fmla="*/ 0 f15 1"/>
              <a:gd name="f24" fmla="*/ 3570051 f16 1"/>
              <a:gd name="f25" fmla="*/ 690664 f15 1"/>
              <a:gd name="f26" fmla="*/ 97277 f16 1"/>
              <a:gd name="f27" fmla="*/ 778213 f15 1"/>
              <a:gd name="f28" fmla="*/ f17 1 f2"/>
              <a:gd name="f29" fmla="*/ f20 1 3570051"/>
              <a:gd name="f30" fmla="*/ f21 1 778213"/>
              <a:gd name="f31" fmla="*/ f22 1 3570051"/>
              <a:gd name="f32" fmla="*/ f23 1 778213"/>
              <a:gd name="f33" fmla="*/ f24 1 3570051"/>
              <a:gd name="f34" fmla="*/ f25 1 778213"/>
              <a:gd name="f35" fmla="*/ f26 1 3570051"/>
              <a:gd name="f36" fmla="*/ f27 1 778213"/>
              <a:gd name="f37" fmla="*/ f5 1 f18"/>
              <a:gd name="f38" fmla="*/ f6 1 f18"/>
              <a:gd name="f39" fmla="*/ f5 1 f19"/>
              <a:gd name="f40" fmla="*/ f7 1 f19"/>
              <a:gd name="f41" fmla="+- f28 0 f1"/>
              <a:gd name="f42" fmla="*/ f29 1 f18"/>
              <a:gd name="f43" fmla="*/ f30 1 f19"/>
              <a:gd name="f44" fmla="*/ f31 1 f18"/>
              <a:gd name="f45" fmla="*/ f32 1 f19"/>
              <a:gd name="f46" fmla="*/ f33 1 f18"/>
              <a:gd name="f47" fmla="*/ f34 1 f19"/>
              <a:gd name="f48" fmla="*/ f35 1 f18"/>
              <a:gd name="f49" fmla="*/ f36 1 f19"/>
              <a:gd name="f50" fmla="*/ f37 f13 1"/>
              <a:gd name="f51" fmla="*/ f38 f13 1"/>
              <a:gd name="f52" fmla="*/ f40 f14 1"/>
              <a:gd name="f53" fmla="*/ f39 f14 1"/>
              <a:gd name="f54" fmla="*/ f42 f13 1"/>
              <a:gd name="f55" fmla="*/ f43 f14 1"/>
              <a:gd name="f56" fmla="*/ f44 f13 1"/>
              <a:gd name="f57" fmla="*/ f45 f14 1"/>
              <a:gd name="f58" fmla="*/ f46 f13 1"/>
              <a:gd name="f59" fmla="*/ f47 f14 1"/>
              <a:gd name="f60" fmla="*/ f48 f13 1"/>
              <a:gd name="f61" fmla="*/ f49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54" y="f55"/>
              </a:cxn>
              <a:cxn ang="f41">
                <a:pos x="f56" y="f57"/>
              </a:cxn>
              <a:cxn ang="f41">
                <a:pos x="f58" y="f59"/>
              </a:cxn>
              <a:cxn ang="f41">
                <a:pos x="f60" y="f61"/>
              </a:cxn>
              <a:cxn ang="f41">
                <a:pos x="f54" y="f55"/>
              </a:cxn>
            </a:cxnLst>
            <a:rect l="f50" t="f53" r="f51" b="f52"/>
            <a:pathLst>
              <a:path w="3570051" h="778213">
                <a:moveTo>
                  <a:pt x="f5" y="f8"/>
                </a:moveTo>
                <a:lnTo>
                  <a:pt x="f9" y="f5"/>
                </a:lnTo>
                <a:lnTo>
                  <a:pt x="f6" y="f10"/>
                </a:lnTo>
                <a:lnTo>
                  <a:pt x="f11" y="f7"/>
                </a:lnTo>
                <a:lnTo>
                  <a:pt x="f5" y="f8"/>
                </a:lnTo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660635A4-359C-4E96-92CA-886641D5A3E1}"/>
              </a:ext>
            </a:extLst>
          </p:cNvPr>
          <p:cNvSpPr/>
          <p:nvPr/>
        </p:nvSpPr>
        <p:spPr>
          <a:xfrm>
            <a:off x="5620364" y="4689150"/>
            <a:ext cx="996194" cy="8794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78676"/>
              <a:gd name="f7" fmla="val 1496291"/>
              <a:gd name="f8" fmla="val 60960"/>
              <a:gd name="f9" fmla="val 11083"/>
              <a:gd name="f10" fmla="val 1246909"/>
              <a:gd name="f11" fmla="val 1080654"/>
              <a:gd name="f12" fmla="val 1374371"/>
              <a:gd name="f13" fmla="val 1318952"/>
              <a:gd name="f14" fmla="val 1463040"/>
              <a:gd name="f15" fmla="val 1850967"/>
              <a:gd name="f16" fmla="val 925484"/>
              <a:gd name="f17" fmla="val 1601585"/>
              <a:gd name="f18" fmla="val 725979"/>
              <a:gd name="f19" fmla="val 1346661"/>
              <a:gd name="f20" fmla="val 216131"/>
              <a:gd name="f21" fmla="val 931025"/>
              <a:gd name="f22" fmla="val 49877"/>
              <a:gd name="f23" fmla="val 642851"/>
              <a:gd name="f24" fmla="val 5542"/>
              <a:gd name="f25" fmla="val 315883"/>
              <a:gd name="f26" fmla="+- 0 0 -90"/>
              <a:gd name="f27" fmla="*/ f3 1 1878676"/>
              <a:gd name="f28" fmla="*/ f4 1 1496291"/>
              <a:gd name="f29" fmla="+- f7 0 f5"/>
              <a:gd name="f30" fmla="+- f6 0 f5"/>
              <a:gd name="f31" fmla="*/ f26 f0 1"/>
              <a:gd name="f32" fmla="*/ f30 1 1878676"/>
              <a:gd name="f33" fmla="*/ f29 1 1496291"/>
              <a:gd name="f34" fmla="*/ 0 f30 1"/>
              <a:gd name="f35" fmla="*/ 60960 f29 1"/>
              <a:gd name="f36" fmla="*/ 11083 f30 1"/>
              <a:gd name="f37" fmla="*/ 1246909 f29 1"/>
              <a:gd name="f38" fmla="*/ 1080654 f30 1"/>
              <a:gd name="f39" fmla="*/ 1374371 f29 1"/>
              <a:gd name="f40" fmla="*/ 1318952 f30 1"/>
              <a:gd name="f41" fmla="*/ 1496291 f29 1"/>
              <a:gd name="f42" fmla="*/ 1878676 f30 1"/>
              <a:gd name="f43" fmla="*/ 1463040 f29 1"/>
              <a:gd name="f44" fmla="*/ 1850967 f30 1"/>
              <a:gd name="f45" fmla="*/ 925484 f29 1"/>
              <a:gd name="f46" fmla="*/ 1601585 f30 1"/>
              <a:gd name="f47" fmla="*/ 725979 f29 1"/>
              <a:gd name="f48" fmla="*/ 1346661 f30 1"/>
              <a:gd name="f49" fmla="*/ 216131 f29 1"/>
              <a:gd name="f50" fmla="*/ 931025 f30 1"/>
              <a:gd name="f51" fmla="*/ 49877 f29 1"/>
              <a:gd name="f52" fmla="*/ 642851 f30 1"/>
              <a:gd name="f53" fmla="*/ 5542 f29 1"/>
              <a:gd name="f54" fmla="*/ 315883 f30 1"/>
              <a:gd name="f55" fmla="*/ 0 f29 1"/>
              <a:gd name="f56" fmla="*/ f31 1 f2"/>
              <a:gd name="f57" fmla="*/ f34 1 1878676"/>
              <a:gd name="f58" fmla="*/ f35 1 1496291"/>
              <a:gd name="f59" fmla="*/ f36 1 1878676"/>
              <a:gd name="f60" fmla="*/ f37 1 1496291"/>
              <a:gd name="f61" fmla="*/ f38 1 1878676"/>
              <a:gd name="f62" fmla="*/ f39 1 1496291"/>
              <a:gd name="f63" fmla="*/ f40 1 1878676"/>
              <a:gd name="f64" fmla="*/ f41 1 1496291"/>
              <a:gd name="f65" fmla="*/ f42 1 1878676"/>
              <a:gd name="f66" fmla="*/ f43 1 1496291"/>
              <a:gd name="f67" fmla="*/ f44 1 1878676"/>
              <a:gd name="f68" fmla="*/ f45 1 1496291"/>
              <a:gd name="f69" fmla="*/ f46 1 1878676"/>
              <a:gd name="f70" fmla="*/ f47 1 1496291"/>
              <a:gd name="f71" fmla="*/ f48 1 1878676"/>
              <a:gd name="f72" fmla="*/ f49 1 1496291"/>
              <a:gd name="f73" fmla="*/ f50 1 1878676"/>
              <a:gd name="f74" fmla="*/ f51 1 1496291"/>
              <a:gd name="f75" fmla="*/ f52 1 1878676"/>
              <a:gd name="f76" fmla="*/ f53 1 1496291"/>
              <a:gd name="f77" fmla="*/ f54 1 1878676"/>
              <a:gd name="f78" fmla="*/ f55 1 1496291"/>
              <a:gd name="f79" fmla="*/ f5 1 f32"/>
              <a:gd name="f80" fmla="*/ f6 1 f32"/>
              <a:gd name="f81" fmla="*/ f5 1 f33"/>
              <a:gd name="f82" fmla="*/ f7 1 f33"/>
              <a:gd name="f83" fmla="+- f56 0 f1"/>
              <a:gd name="f84" fmla="*/ f57 1 f32"/>
              <a:gd name="f85" fmla="*/ f58 1 f33"/>
              <a:gd name="f86" fmla="*/ f59 1 f32"/>
              <a:gd name="f87" fmla="*/ f60 1 f33"/>
              <a:gd name="f88" fmla="*/ f61 1 f32"/>
              <a:gd name="f89" fmla="*/ f62 1 f33"/>
              <a:gd name="f90" fmla="*/ f63 1 f32"/>
              <a:gd name="f91" fmla="*/ f64 1 f33"/>
              <a:gd name="f92" fmla="*/ f65 1 f32"/>
              <a:gd name="f93" fmla="*/ f66 1 f33"/>
              <a:gd name="f94" fmla="*/ f67 1 f32"/>
              <a:gd name="f95" fmla="*/ f68 1 f33"/>
              <a:gd name="f96" fmla="*/ f69 1 f32"/>
              <a:gd name="f97" fmla="*/ f70 1 f33"/>
              <a:gd name="f98" fmla="*/ f71 1 f32"/>
              <a:gd name="f99" fmla="*/ f72 1 f33"/>
              <a:gd name="f100" fmla="*/ f73 1 f32"/>
              <a:gd name="f101" fmla="*/ f74 1 f33"/>
              <a:gd name="f102" fmla="*/ f75 1 f32"/>
              <a:gd name="f103" fmla="*/ f76 1 f33"/>
              <a:gd name="f104" fmla="*/ f77 1 f32"/>
              <a:gd name="f105" fmla="*/ f78 1 f33"/>
              <a:gd name="f106" fmla="*/ f79 f27 1"/>
              <a:gd name="f107" fmla="*/ f80 f27 1"/>
              <a:gd name="f108" fmla="*/ f82 f28 1"/>
              <a:gd name="f109" fmla="*/ f81 f28 1"/>
              <a:gd name="f110" fmla="*/ f84 f27 1"/>
              <a:gd name="f111" fmla="*/ f85 f28 1"/>
              <a:gd name="f112" fmla="*/ f86 f27 1"/>
              <a:gd name="f113" fmla="*/ f87 f28 1"/>
              <a:gd name="f114" fmla="*/ f88 f27 1"/>
              <a:gd name="f115" fmla="*/ f89 f28 1"/>
              <a:gd name="f116" fmla="*/ f90 f27 1"/>
              <a:gd name="f117" fmla="*/ f91 f28 1"/>
              <a:gd name="f118" fmla="*/ f92 f27 1"/>
              <a:gd name="f119" fmla="*/ f93 f28 1"/>
              <a:gd name="f120" fmla="*/ f94 f27 1"/>
              <a:gd name="f121" fmla="*/ f95 f28 1"/>
              <a:gd name="f122" fmla="*/ f96 f27 1"/>
              <a:gd name="f123" fmla="*/ f97 f28 1"/>
              <a:gd name="f124" fmla="*/ f98 f27 1"/>
              <a:gd name="f125" fmla="*/ f99 f28 1"/>
              <a:gd name="f126" fmla="*/ f100 f27 1"/>
              <a:gd name="f127" fmla="*/ f101 f28 1"/>
              <a:gd name="f128" fmla="*/ f102 f27 1"/>
              <a:gd name="f129" fmla="*/ f103 f28 1"/>
              <a:gd name="f130" fmla="*/ f104 f27 1"/>
              <a:gd name="f131" fmla="*/ f105 f2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3">
                <a:pos x="f110" y="f111"/>
              </a:cxn>
              <a:cxn ang="f83">
                <a:pos x="f112" y="f113"/>
              </a:cxn>
              <a:cxn ang="f83">
                <a:pos x="f114" y="f115"/>
              </a:cxn>
              <a:cxn ang="f83">
                <a:pos x="f116" y="f117"/>
              </a:cxn>
              <a:cxn ang="f83">
                <a:pos x="f118" y="f119"/>
              </a:cxn>
              <a:cxn ang="f83">
                <a:pos x="f120" y="f121"/>
              </a:cxn>
              <a:cxn ang="f83">
                <a:pos x="f122" y="f123"/>
              </a:cxn>
              <a:cxn ang="f83">
                <a:pos x="f124" y="f125"/>
              </a:cxn>
              <a:cxn ang="f83">
                <a:pos x="f126" y="f127"/>
              </a:cxn>
              <a:cxn ang="f83">
                <a:pos x="f128" y="f129"/>
              </a:cxn>
              <a:cxn ang="f83">
                <a:pos x="f130" y="f131"/>
              </a:cxn>
              <a:cxn ang="f83">
                <a:pos x="f110" y="f111"/>
              </a:cxn>
            </a:cxnLst>
            <a:rect l="f106" t="f109" r="f107" b="f108"/>
            <a:pathLst>
              <a:path w="1878676" h="1496291">
                <a:moveTo>
                  <a:pt x="f5" y="f8"/>
                </a:moveTo>
                <a:lnTo>
                  <a:pt x="f9" y="f10"/>
                </a:lnTo>
                <a:lnTo>
                  <a:pt x="f11" y="f12"/>
                </a:lnTo>
                <a:lnTo>
                  <a:pt x="f13" y="f7"/>
                </a:lnTo>
                <a:lnTo>
                  <a:pt x="f6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5"/>
                </a:lnTo>
                <a:lnTo>
                  <a:pt x="f5" y="f8"/>
                </a:lnTo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3E13F4-4DDA-4FB8-A949-09DA4D9FC19F}"/>
              </a:ext>
            </a:extLst>
          </p:cNvPr>
          <p:cNvSpPr/>
          <p:nvPr/>
        </p:nvSpPr>
        <p:spPr>
          <a:xfrm>
            <a:off x="6616558" y="5294880"/>
            <a:ext cx="45719" cy="422679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D9D91CCF-5BA0-4284-8458-3200CDE89432}"/>
              </a:ext>
            </a:extLst>
          </p:cNvPr>
          <p:cNvSpPr txBox="1"/>
          <p:nvPr/>
        </p:nvSpPr>
        <p:spPr>
          <a:xfrm>
            <a:off x="6552890" y="5920935"/>
            <a:ext cx="1676396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FFFFFF"/>
                </a:solidFill>
                <a:uFillTx/>
                <a:latin typeface="Aaux Next Regular" pitchFamily="50"/>
              </a:rPr>
              <a:t>Riverside Park</a:t>
            </a: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25E2E179-0CF0-4B93-A50E-A72B883E5281}"/>
              </a:ext>
            </a:extLst>
          </p:cNvPr>
          <p:cNvSpPr txBox="1">
            <a:spLocks/>
          </p:cNvSpPr>
          <p:nvPr/>
        </p:nvSpPr>
        <p:spPr>
          <a:xfrm>
            <a:off x="429428" y="3539321"/>
            <a:ext cx="6364617" cy="11644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1" rIns="0" bIns="0" anchor="t" anchorCtr="0" compatLnSpc="1">
            <a:spAutoFit/>
          </a:bodyPr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550" b="0" i="0" u="none" strike="noStrike" kern="0" cap="none" spc="0" baseline="0">
                <a:solidFill>
                  <a:srgbClr val="F7BE35"/>
                </a:solidFill>
                <a:uFillTx/>
                <a:latin typeface="Calibri"/>
                <a:cs typeface="Calibri"/>
              </a:defRPr>
            </a:lvl1pPr>
          </a:lstStyle>
          <a:p>
            <a:pPr marL="12701" algn="l">
              <a:spcBef>
                <a:spcPts val="10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spc="-5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Park Acquisition-District 3</a:t>
            </a:r>
            <a:br>
              <a:rPr lang="en-US" sz="1800" spc="-5" dirty="0">
                <a:solidFill>
                  <a:srgbClr val="002060"/>
                </a:solidFill>
              </a:rPr>
            </a:br>
            <a:r>
              <a:rPr lang="en-US" sz="1100" spc="-5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NW 6</a:t>
            </a:r>
            <a:r>
              <a:rPr lang="en-US" sz="1100" spc="-5" baseline="30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100" spc="-5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Street– Lincoln Park</a:t>
            </a:r>
            <a:br>
              <a:rPr lang="en-US" sz="1100" b="1" spc="-5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kern="1200" spc="-5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Negotiated Price $125,000 </a:t>
            </a:r>
          </a:p>
          <a:p>
            <a:pPr marL="12701" algn="l">
              <a:spcBef>
                <a:spcPts val="10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1200" spc="-5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Size: 4,482 SF</a:t>
            </a:r>
            <a:br>
              <a:rPr lang="en-US" sz="1200" kern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1600" b="1" spc="-5" dirty="0">
                <a:solidFill>
                  <a:srgbClr val="000000"/>
                </a:solidFill>
                <a:latin typeface="Aaux Next Regular"/>
              </a:rPr>
            </a:br>
            <a:endParaRPr lang="en-US" sz="1600" dirty="0">
              <a:solidFill>
                <a:srgbClr val="000000"/>
              </a:solidFill>
              <a:latin typeface="Aaux Next Regular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E601DAE9-73FC-4C07-8662-4F4CDC06A3F1}"/>
              </a:ext>
            </a:extLst>
          </p:cNvPr>
          <p:cNvSpPr txBox="1">
            <a:spLocks/>
          </p:cNvSpPr>
          <p:nvPr/>
        </p:nvSpPr>
        <p:spPr>
          <a:xfrm>
            <a:off x="5199887" y="3479476"/>
            <a:ext cx="7115805" cy="3642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1" rIns="0" bIns="0" anchor="t" anchorCtr="0" compatLnSpc="1">
            <a:spAutoFit/>
          </a:bodyPr>
          <a:lstStyle>
            <a:lvl1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550" b="0" i="0" u="none" strike="noStrike" kern="0" cap="none" spc="0" baseline="0">
                <a:solidFill>
                  <a:srgbClr val="F7BE35"/>
                </a:solidFill>
                <a:uFillTx/>
                <a:latin typeface="Calibri"/>
                <a:cs typeface="Calibri"/>
              </a:defRPr>
            </a:lvl1pPr>
          </a:lstStyle>
          <a:p>
            <a:pPr marL="12701">
              <a:spcBef>
                <a:spcPts val="100"/>
              </a:spcBef>
            </a:pPr>
            <a:r>
              <a:rPr lang="en-US" sz="1100" spc="-5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Park Acquisition- District 4</a:t>
            </a:r>
            <a:endParaRPr lang="en-US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1">
              <a:spcBef>
                <a:spcPts val="60"/>
              </a:spcBef>
            </a:pPr>
            <a:r>
              <a:rPr lang="en-US" sz="1100" spc="-5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 5</a:t>
            </a:r>
            <a:r>
              <a:rPr lang="en-US" sz="1100" spc="-5" baseline="30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100" spc="-5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Court and SW 12</a:t>
            </a:r>
            <a:r>
              <a:rPr lang="en-US" sz="1100" spc="-5" baseline="30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100" spc="-5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Avenue- Riverside Park</a:t>
            </a:r>
            <a:endParaRPr lang="en-US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id="{CA96DC7E-F05F-46C5-9702-AD2E54A17BBE}"/>
              </a:ext>
            </a:extLst>
          </p:cNvPr>
          <p:cNvSpPr txBox="1"/>
          <p:nvPr/>
        </p:nvSpPr>
        <p:spPr>
          <a:xfrm>
            <a:off x="5227403" y="3812151"/>
            <a:ext cx="2516675" cy="5107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2701" rIns="0" bIns="0" anchor="t" anchorCtr="0" compatLnSpc="1">
            <a:spAutoFit/>
          </a:bodyPr>
          <a:lstStyle/>
          <a:p>
            <a:pPr marL="12701">
              <a:spcBef>
                <a:spcPts val="1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-5" baseline="0" dirty="0">
                <a:solidFill>
                  <a:srgbClr val="000000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Negotiated Price: $4.050M</a:t>
            </a:r>
          </a:p>
          <a:p>
            <a:pPr marL="12701" marR="0" lvl="0" algn="l" defTabSz="914400" rtl="0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-5" baseline="0" dirty="0">
                <a:solidFill>
                  <a:srgbClr val="000000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Size: 2.16 Acres</a:t>
            </a:r>
          </a:p>
          <a:p>
            <a:pPr marL="12701" marR="5084" lvl="0" algn="l" defTabSz="914400" rtl="0" fontAlgn="auto" hangingPunct="1">
              <a:lnSpc>
                <a:spcPts val="1450"/>
              </a:lnSpc>
              <a:spcBef>
                <a:spcPts val="4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-5" baseline="0" dirty="0">
                <a:solidFill>
                  <a:srgbClr val="000000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Expand Riverside Park/Waterfront </a:t>
            </a:r>
            <a:endParaRPr lang="en-US" sz="1000" b="0" i="0" u="none" strike="noStrike" kern="1200" cap="none" spc="0" baseline="0" dirty="0">
              <a:solidFill>
                <a:srgbClr val="000000"/>
              </a:solidFill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2177AEAF-6442-4F2E-A8F3-32DB31D469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0758" y="3752849"/>
            <a:ext cx="3271121" cy="2452687"/>
          </a:xfrm>
        </p:spPr>
        <p:txBody>
          <a:bodyPr tIns="13331" anchor="ctr">
            <a:normAutofit/>
          </a:bodyPr>
          <a:lstStyle/>
          <a:p>
            <a:pPr marL="12701" lvl="0">
              <a:spcBef>
                <a:spcPts val="105"/>
              </a:spcBef>
            </a:pPr>
            <a:r>
              <a:rPr lang="en-US" sz="3000" spc="-25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PROGRESS/GOALS</a:t>
            </a:r>
            <a:endParaRPr lang="en-US" sz="30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FDF1B8-B555-4906-8535-06673780A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 b="2657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63A22210-B035-4049-9F7F-3E03DCB400CF}"/>
              </a:ext>
            </a:extLst>
          </p:cNvPr>
          <p:cNvSpPr/>
          <p:nvPr/>
        </p:nvSpPr>
        <p:spPr>
          <a:xfrm>
            <a:off x="457958" y="435098"/>
            <a:ext cx="0" cy="61150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611505"/>
              <a:gd name="f5" fmla="val 611187"/>
              <a:gd name="f6" fmla="abs f0"/>
              <a:gd name="f7" fmla="abs f1"/>
              <a:gd name="f8" fmla="abs f2"/>
              <a:gd name="f9" fmla="*/ f1 1 611505"/>
              <a:gd name="f10" fmla="+- f4 0 f3"/>
              <a:gd name="f11" fmla="+- f3 0 f3"/>
              <a:gd name="f12" fmla="?: f6 f0 1"/>
              <a:gd name="f13" fmla="?: f7 f1 1"/>
              <a:gd name="f14" fmla="?: f8 f2 1"/>
              <a:gd name="f15" fmla="*/ f11 1 0"/>
              <a:gd name="f16" fmla="*/ f10 1 611505"/>
              <a:gd name="f17" fmla="*/ f12 1 21600"/>
              <a:gd name="f18" fmla="*/ f13 1 611505"/>
              <a:gd name="f19" fmla="*/ 21600 f12 1"/>
              <a:gd name="f20" fmla="*/ 0 1 f15"/>
              <a:gd name="f21" fmla="*/ 1 1 f15"/>
              <a:gd name="f22" fmla="*/ 0 1 f16"/>
              <a:gd name="f23" fmla="*/ 611505 1 f16"/>
              <a:gd name="f24" fmla="min f18 f17"/>
              <a:gd name="f25" fmla="*/ f19 1 f14"/>
              <a:gd name="f26" fmla="*/ f23 f9 1"/>
              <a:gd name="f27" fmla="*/ f22 f9 1"/>
              <a:gd name="f28" fmla="val f25"/>
              <a:gd name="f29" fmla="*/ f3 f24 1"/>
              <a:gd name="f30" fmla="+- f28 0 f3"/>
              <a:gd name="f31" fmla="*/ f30 1 0"/>
              <a:gd name="f32" fmla="*/ f20 f31 1"/>
              <a:gd name="f33" fmla="*/ f21 f31 1"/>
              <a:gd name="f34" fmla="*/ f32 f24 1"/>
              <a:gd name="f35" fmla="*/ f33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4" t="f27" r="f35" b="f26"/>
            <a:pathLst>
              <a:path h="611505">
                <a:moveTo>
                  <a:pt x="f29" y="f3"/>
                </a:moveTo>
                <a:lnTo>
                  <a:pt x="f29" y="f5"/>
                </a:lnTo>
              </a:path>
            </a:pathLst>
          </a:custGeom>
          <a:noFill/>
          <a:ln w="25904" cap="flat">
            <a:solidFill>
              <a:srgbClr val="00467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2FF59A80-626F-4F1F-8710-951FAD5AC2A4}"/>
              </a:ext>
            </a:extLst>
          </p:cNvPr>
          <p:cNvSpPr txBox="1"/>
          <p:nvPr/>
        </p:nvSpPr>
        <p:spPr>
          <a:xfrm>
            <a:off x="3482590" y="3877085"/>
            <a:ext cx="5614060" cy="2452687"/>
          </a:xfrm>
          <a:prstGeom prst="rect">
            <a:avLst/>
          </a:prstGeom>
        </p:spPr>
        <p:txBody>
          <a:bodyPr vert="horz" lIns="91440" tIns="45720" rIns="91440" bIns="45720" rtlCol="0" anchor="ctr" anchorCtr="0" compatLnSpc="1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89A1737-3E32-49D1-A6F8-94863382E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435" y="4218570"/>
            <a:ext cx="4924292" cy="1769715"/>
          </a:xfrm>
        </p:spPr>
        <p:txBody>
          <a:bodyPr/>
          <a:lstStyle/>
          <a:p>
            <a:pPr marL="484504" lvl="0" indent="-285750">
              <a:spcBef>
                <a:spcPts val="94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Acquired 4.5+ acres total for new greenspace</a:t>
            </a:r>
          </a:p>
          <a:p>
            <a:pPr marL="484504" lvl="0" indent="-285750">
              <a:spcBef>
                <a:spcPts val="94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Spent a total of $7,805,000 to date</a:t>
            </a:r>
          </a:p>
          <a:p>
            <a:pPr marL="484504" lvl="0" indent="-285750">
              <a:spcBef>
                <a:spcPts val="94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$22,195,000 still available for acquisitions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B77E71DA-8EAA-457E-885B-A1A1F86C7C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8750" y="4019213"/>
            <a:ext cx="2684099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2701" lvl="0" algn="l">
              <a:lnSpc>
                <a:spcPct val="90000"/>
              </a:lnSpc>
              <a:spcBef>
                <a:spcPct val="0"/>
              </a:spcBef>
            </a:pPr>
            <a:r>
              <a:rPr lang="en-US" sz="3000" kern="1200" spc="-5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CHALLENGES</a:t>
            </a:r>
            <a:endParaRPr lang="en-US" sz="3000" kern="1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1" lvl="0" algn="l">
              <a:lnSpc>
                <a:spcPct val="90000"/>
              </a:lnSpc>
              <a:spcBef>
                <a:spcPct val="0"/>
              </a:spcBef>
            </a:pPr>
            <a:endParaRPr lang="en-US" sz="3100" b="1" kern="1200" spc="-5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picture containing sky, tree, outdoor, nature&#10;&#10;Description automatically generated">
            <a:extLst>
              <a:ext uri="{FF2B5EF4-FFF2-40B4-BE49-F238E27FC236}">
                <a16:creationId xmlns:a16="http://schemas.microsoft.com/office/drawing/2014/main" id="{2347B2DD-F825-4192-8009-1A7BECD09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1" b="1200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417BE8B0-86E5-4015-8F06-68BED416AEB6}"/>
              </a:ext>
            </a:extLst>
          </p:cNvPr>
          <p:cNvSpPr txBox="1"/>
          <p:nvPr/>
        </p:nvSpPr>
        <p:spPr>
          <a:xfrm>
            <a:off x="3233300" y="3814619"/>
            <a:ext cx="5817394" cy="2657281"/>
          </a:xfrm>
          <a:prstGeom prst="rect">
            <a:avLst/>
          </a:prstGeom>
        </p:spPr>
        <p:txBody>
          <a:bodyPr vert="horz" lIns="91440" tIns="45720" rIns="91440" bIns="45720" rtlCol="0" anchor="ctr" anchorCtr="0" compatLnSpc="1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39725" indent="-2270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Real Estate Market 			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 Issues- contamination of land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Sensitive to effects on surrounding neighbors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associated costs, i.e. demolition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Decreased property taxes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Timeline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6F71113F-3167-4A18-9C33-0D5016CEA3F1}"/>
              </a:ext>
            </a:extLst>
          </p:cNvPr>
          <p:cNvSpPr/>
          <p:nvPr/>
        </p:nvSpPr>
        <p:spPr>
          <a:xfrm>
            <a:off x="457958" y="308610"/>
            <a:ext cx="0" cy="61150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611505"/>
              <a:gd name="f5" fmla="val 611187"/>
              <a:gd name="f6" fmla="abs f0"/>
              <a:gd name="f7" fmla="abs f1"/>
              <a:gd name="f8" fmla="abs f2"/>
              <a:gd name="f9" fmla="*/ f1 1 611505"/>
              <a:gd name="f10" fmla="+- f4 0 f3"/>
              <a:gd name="f11" fmla="+- f3 0 f3"/>
              <a:gd name="f12" fmla="?: f6 f0 1"/>
              <a:gd name="f13" fmla="?: f7 f1 1"/>
              <a:gd name="f14" fmla="?: f8 f2 1"/>
              <a:gd name="f15" fmla="*/ f11 1 0"/>
              <a:gd name="f16" fmla="*/ f10 1 611505"/>
              <a:gd name="f17" fmla="*/ f12 1 21600"/>
              <a:gd name="f18" fmla="*/ f13 1 611505"/>
              <a:gd name="f19" fmla="*/ 21600 f12 1"/>
              <a:gd name="f20" fmla="*/ 0 1 f15"/>
              <a:gd name="f21" fmla="*/ 1 1 f15"/>
              <a:gd name="f22" fmla="*/ 0 1 f16"/>
              <a:gd name="f23" fmla="*/ 611505 1 f16"/>
              <a:gd name="f24" fmla="min f18 f17"/>
              <a:gd name="f25" fmla="*/ f19 1 f14"/>
              <a:gd name="f26" fmla="*/ f23 f9 1"/>
              <a:gd name="f27" fmla="*/ f22 f9 1"/>
              <a:gd name="f28" fmla="val f25"/>
              <a:gd name="f29" fmla="*/ f3 f24 1"/>
              <a:gd name="f30" fmla="+- f28 0 f3"/>
              <a:gd name="f31" fmla="*/ f30 1 0"/>
              <a:gd name="f32" fmla="*/ f20 f31 1"/>
              <a:gd name="f33" fmla="*/ f21 f31 1"/>
              <a:gd name="f34" fmla="*/ f32 f24 1"/>
              <a:gd name="f35" fmla="*/ f33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4" t="f27" r="f35" b="f26"/>
            <a:pathLst>
              <a:path h="611505">
                <a:moveTo>
                  <a:pt x="f29" y="f3"/>
                </a:moveTo>
                <a:lnTo>
                  <a:pt x="f29" y="f5"/>
                </a:lnTo>
              </a:path>
            </a:pathLst>
          </a:custGeom>
          <a:noFill/>
          <a:ln w="25904" cap="flat">
            <a:solidFill>
              <a:srgbClr val="00467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65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2177AEAF-6442-4F2E-A8F3-32DB31D469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549453"/>
            <a:ext cx="2950723" cy="382795"/>
          </a:xfrm>
        </p:spPr>
        <p:txBody>
          <a:bodyPr tIns="13331"/>
          <a:lstStyle/>
          <a:p>
            <a:pPr marL="12701" lvl="0">
              <a:spcBef>
                <a:spcPts val="105"/>
              </a:spcBef>
            </a:pPr>
            <a:r>
              <a:rPr lang="en-US" sz="2400" spc="-25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STEPS</a:t>
            </a:r>
            <a:endParaRPr lang="en-US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3A22210-B035-4049-9F7F-3E03DCB400CF}"/>
              </a:ext>
            </a:extLst>
          </p:cNvPr>
          <p:cNvSpPr/>
          <p:nvPr/>
        </p:nvSpPr>
        <p:spPr>
          <a:xfrm>
            <a:off x="457958" y="435098"/>
            <a:ext cx="0" cy="61150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611505"/>
              <a:gd name="f5" fmla="val 611187"/>
              <a:gd name="f6" fmla="abs f0"/>
              <a:gd name="f7" fmla="abs f1"/>
              <a:gd name="f8" fmla="abs f2"/>
              <a:gd name="f9" fmla="*/ f1 1 611505"/>
              <a:gd name="f10" fmla="+- f4 0 f3"/>
              <a:gd name="f11" fmla="+- f3 0 f3"/>
              <a:gd name="f12" fmla="?: f6 f0 1"/>
              <a:gd name="f13" fmla="?: f7 f1 1"/>
              <a:gd name="f14" fmla="?: f8 f2 1"/>
              <a:gd name="f15" fmla="*/ f11 1 0"/>
              <a:gd name="f16" fmla="*/ f10 1 611505"/>
              <a:gd name="f17" fmla="*/ f12 1 21600"/>
              <a:gd name="f18" fmla="*/ f13 1 611505"/>
              <a:gd name="f19" fmla="*/ 21600 f12 1"/>
              <a:gd name="f20" fmla="*/ 0 1 f15"/>
              <a:gd name="f21" fmla="*/ 1 1 f15"/>
              <a:gd name="f22" fmla="*/ 0 1 f16"/>
              <a:gd name="f23" fmla="*/ 611505 1 f16"/>
              <a:gd name="f24" fmla="min f18 f17"/>
              <a:gd name="f25" fmla="*/ f19 1 f14"/>
              <a:gd name="f26" fmla="*/ f23 f9 1"/>
              <a:gd name="f27" fmla="*/ f22 f9 1"/>
              <a:gd name="f28" fmla="val f25"/>
              <a:gd name="f29" fmla="*/ f3 f24 1"/>
              <a:gd name="f30" fmla="+- f28 0 f3"/>
              <a:gd name="f31" fmla="*/ f30 1 0"/>
              <a:gd name="f32" fmla="*/ f20 f31 1"/>
              <a:gd name="f33" fmla="*/ f21 f31 1"/>
              <a:gd name="f34" fmla="*/ f32 f24 1"/>
              <a:gd name="f35" fmla="*/ f33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4" t="f27" r="f35" b="f26"/>
            <a:pathLst>
              <a:path h="611505">
                <a:moveTo>
                  <a:pt x="f29" y="f3"/>
                </a:moveTo>
                <a:lnTo>
                  <a:pt x="f29" y="f5"/>
                </a:lnTo>
              </a:path>
            </a:pathLst>
          </a:custGeom>
          <a:noFill/>
          <a:ln w="25904" cap="flat">
            <a:solidFill>
              <a:srgbClr val="00467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C2212D4-F201-4539-BEE8-3AD22AF717C4}"/>
              </a:ext>
            </a:extLst>
          </p:cNvPr>
          <p:cNvSpPr/>
          <p:nvPr/>
        </p:nvSpPr>
        <p:spPr>
          <a:xfrm>
            <a:off x="0" y="6326120"/>
            <a:ext cx="9144000" cy="531879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DA85D84-5D7C-47C1-9890-BFBDB0D6994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021574" y="435098"/>
            <a:ext cx="4664468" cy="6622330"/>
          </a:xfrm>
        </p:spPr>
        <p:txBody>
          <a:bodyPr tIns="119384"/>
          <a:lstStyle/>
          <a:p>
            <a:pPr marL="484504" lvl="0" indent="-285750">
              <a:spcBef>
                <a:spcPts val="94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198754" lvl="0">
              <a:spcBef>
                <a:spcPts val="940"/>
              </a:spcBef>
              <a:buClr>
                <a:schemeClr val="tx1"/>
              </a:buClr>
              <a:buSzPct val="100000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</a:t>
            </a:r>
            <a:r>
              <a:rPr lang="en-US" sz="2000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Focus:</a:t>
            </a: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Kayak Launch</a:t>
            </a: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Pickle Ball (Indoor/Outdoor)</a:t>
            </a: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Dog Parks</a:t>
            </a: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Downtown Parks – based on growth projections</a:t>
            </a: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Skate Park</a:t>
            </a: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Neighborhood Pocket Parks</a:t>
            </a: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A1A area</a:t>
            </a: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Coral Ridge</a:t>
            </a: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Palm Aire</a:t>
            </a: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Middle River Terrace</a:t>
            </a: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Sail Boat Bend</a:t>
            </a: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Riverside Park</a:t>
            </a: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1170304" lvl="1" indent="-285750">
              <a:spcBef>
                <a:spcPts val="94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6405" algn="l"/>
                <a:tab pos="487046" algn="l"/>
              </a:tabLst>
            </a:pP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16A84F-B26F-4A66-A9FA-EECCA4CF59B9}"/>
              </a:ext>
            </a:extLst>
          </p:cNvPr>
          <p:cNvSpPr txBox="1"/>
          <p:nvPr/>
        </p:nvSpPr>
        <p:spPr>
          <a:xfrm>
            <a:off x="457958" y="1643865"/>
            <a:ext cx="31091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Priorities: 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</a:t>
            </a: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properties within areas of need</a:t>
            </a:r>
          </a:p>
          <a:p>
            <a:endParaRPr lang="en-US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Waterfront lots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Corner lots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 tracts of land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1403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E0F8043CF1AF408C5B6F34D17AF5FE" ma:contentTypeVersion="13" ma:contentTypeDescription="Create a new document." ma:contentTypeScope="" ma:versionID="84a41d910e713f13b9194beaabf82fc6">
  <xsd:schema xmlns:xsd="http://www.w3.org/2001/XMLSchema" xmlns:xs="http://www.w3.org/2001/XMLSchema" xmlns:p="http://schemas.microsoft.com/office/2006/metadata/properties" xmlns:ns3="721eded5-92c6-49d1-950a-b6c127fc83f1" xmlns:ns4="66cdfcc5-e501-46f7-8821-959662eed091" targetNamespace="http://schemas.microsoft.com/office/2006/metadata/properties" ma:root="true" ma:fieldsID="60de7f0b117fa9e88ee1d9e9ce4366a0" ns3:_="" ns4:_="">
    <xsd:import namespace="721eded5-92c6-49d1-950a-b6c127fc83f1"/>
    <xsd:import namespace="66cdfcc5-e501-46f7-8821-959662eed09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1eded5-92c6-49d1-950a-b6c127fc83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cdfcc5-e501-46f7-8821-959662eed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B457BB-837C-44D5-B7D6-304A6167B8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FB7167-0709-4E08-88FD-00C2E021C6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1eded5-92c6-49d1-950a-b6c127fc83f1"/>
    <ds:schemaRef ds:uri="66cdfcc5-e501-46f7-8821-959662eed0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C1753E-CECA-47C7-9458-D53512E82B93}">
  <ds:schemaRefs>
    <ds:schemaRef ds:uri="http://purl.org/dc/elements/1.1/"/>
    <ds:schemaRef ds:uri="http://schemas.openxmlformats.org/package/2006/metadata/core-properties"/>
    <ds:schemaRef ds:uri="721eded5-92c6-49d1-950a-b6c127fc83f1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66cdfcc5-e501-46f7-8821-959662eed091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049e3382-8cdc-477b-9317-951b04689668}" enabled="0" method="" siteId="{049e3382-8cdc-477b-9317-951b0468966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5815</TotalTime>
  <Words>214</Words>
  <Application>Microsoft Office PowerPoint</Application>
  <PresentationFormat>On-screen Show (4:3)</PresentationFormat>
  <Paragraphs>54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Aaux Next Regular</vt:lpstr>
      <vt:lpstr>Arial</vt:lpstr>
      <vt:lpstr>Calibri</vt:lpstr>
      <vt:lpstr>Calibri Light</vt:lpstr>
      <vt:lpstr>Century Gothic</vt:lpstr>
      <vt:lpstr>Open Sans</vt:lpstr>
      <vt:lpstr>Office Theme</vt:lpstr>
      <vt:lpstr>CITY OF FORT LAUDERDALE  PARKS  ADVISORY BOARD   BOND UPDATE January 2022</vt:lpstr>
      <vt:lpstr>PowerPoint Presentation</vt:lpstr>
      <vt:lpstr>Park Acquisition- District 1</vt:lpstr>
      <vt:lpstr>PROGRESS/GOALS</vt:lpstr>
      <vt:lpstr>CHALLENGES 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Luisa Agathon</dc:creator>
  <cp:lastModifiedBy>Stephanie McClary</cp:lastModifiedBy>
  <cp:revision>120</cp:revision>
  <cp:lastPrinted>2020-06-08T14:23:27Z</cp:lastPrinted>
  <dcterms:created xsi:type="dcterms:W3CDTF">2020-03-12T13:47:37Z</dcterms:created>
  <dcterms:modified xsi:type="dcterms:W3CDTF">2022-01-25T17:49:12Z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2019-10-23T00:00:00Z</vt:filetime>
  </property>
  <property fmtid="{D5CDD505-2E9C-101B-9397-08002B2CF9AE}" pid="3" name="Creator">
    <vt:lpwstr>Acrobat PDFMaker 19 for PowerPoint</vt:lpwstr>
  </property>
  <property fmtid="{D5CDD505-2E9C-101B-9397-08002B2CF9AE}" pid="4" name="LastSaved">
    <vt:filetime>2020-03-12T00:00:00Z</vt:filetime>
  </property>
  <property fmtid="{D5CDD505-2E9C-101B-9397-08002B2CF9AE}" pid="5" name="ContentTypeId">
    <vt:lpwstr>0x01010080E0F8043CF1AF408C5B6F34D17AF5FE</vt:lpwstr>
  </property>
</Properties>
</file>