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5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9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2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8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6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3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5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6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8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8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5C6FC-0C02-4499-8F7F-0F576FA55F26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2F4CD-766D-449C-AA5B-63B6CA3B8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9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Parks Bond Athletic Field Lighting Upgrades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5" y="5496150"/>
            <a:ext cx="1424505" cy="1120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63" y="1122363"/>
            <a:ext cx="4867274" cy="2433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64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Field Lighting Request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015940"/>
              </p:ext>
            </p:extLst>
          </p:nvPr>
        </p:nvGraphicFramePr>
        <p:xfrm>
          <a:off x="1445624" y="2151016"/>
          <a:ext cx="8891452" cy="3161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2254">
                  <a:extLst>
                    <a:ext uri="{9D8B030D-6E8A-4147-A177-3AD203B41FA5}">
                      <a16:colId xmlns:a16="http://schemas.microsoft.com/office/drawing/2014/main" val="393019788"/>
                    </a:ext>
                  </a:extLst>
                </a:gridCol>
                <a:gridCol w="3590417">
                  <a:extLst>
                    <a:ext uri="{9D8B030D-6E8A-4147-A177-3AD203B41FA5}">
                      <a16:colId xmlns:a16="http://schemas.microsoft.com/office/drawing/2014/main" val="1254081134"/>
                    </a:ext>
                  </a:extLst>
                </a:gridCol>
                <a:gridCol w="1372254">
                  <a:extLst>
                    <a:ext uri="{9D8B030D-6E8A-4147-A177-3AD203B41FA5}">
                      <a16:colId xmlns:a16="http://schemas.microsoft.com/office/drawing/2014/main" val="4057777184"/>
                    </a:ext>
                  </a:extLst>
                </a:gridCol>
                <a:gridCol w="1334658">
                  <a:extLst>
                    <a:ext uri="{9D8B030D-6E8A-4147-A177-3AD203B41FA5}">
                      <a16:colId xmlns:a16="http://schemas.microsoft.com/office/drawing/2014/main" val="3501336471"/>
                    </a:ext>
                  </a:extLst>
                </a:gridCol>
                <a:gridCol w="1221869">
                  <a:extLst>
                    <a:ext uri="{9D8B030D-6E8A-4147-A177-3AD203B41FA5}">
                      <a16:colId xmlns:a16="http://schemas.microsoft.com/office/drawing/2014/main" val="4117591026"/>
                    </a:ext>
                  </a:extLst>
                </a:gridCol>
              </a:tblGrid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Park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Field Lighting Scope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Total Budget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Field Lighting Budget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Proposed Cost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9929216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Bayview Park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Baseball Fields, Tennis &amp; Basketball Courts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$972,000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9176581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Croissant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Multipurpose fields &amp; Gym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$2,620,000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$295,000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7612911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Floranada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Baseball Fields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$783,000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$227,700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91749028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Hardy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Multipurpose fields &amp; Tennis Courts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$2,585,000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2747453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Holiday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Baseball Fields &amp; Multipurpose Fields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$20,950,000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$1,000,000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$1,245,000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0499620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Mills Pond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Multipurpose Fields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$5,334,500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$500,000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$480,645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03345138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Osswald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Baseball Fields &amp; Golf Course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$3,184,000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$1,100,000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$876,150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84223159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Sunset Park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Multipurpose fields &amp; Basketball Courts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$1,029,000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72922268"/>
                  </a:ext>
                </a:extLst>
              </a:tr>
              <a:tr h="31612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$37,457,500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$4,250,000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$4,124,495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5808247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5" y="5496150"/>
            <a:ext cx="1424505" cy="1120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457" y="5496150"/>
            <a:ext cx="2242048" cy="112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98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Field Lighting Request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5" y="5496150"/>
            <a:ext cx="1424505" cy="1120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457" y="5496150"/>
            <a:ext cx="2242048" cy="11210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40%-60% reduction in electricity usage and expenses</a:t>
            </a:r>
          </a:p>
          <a:p>
            <a:r>
              <a:rPr lang="en-US" dirty="0"/>
              <a:t>Existing National Cooperative Contract allows City to purchase directly without spending time and money on design consultants </a:t>
            </a:r>
          </a:p>
          <a:p>
            <a:r>
              <a:rPr lang="en-US" dirty="0"/>
              <a:t>Industry leading glare technology</a:t>
            </a:r>
          </a:p>
          <a:p>
            <a:r>
              <a:rPr lang="en-US" dirty="0"/>
              <a:t>10 year parts and labor warranty</a:t>
            </a:r>
          </a:p>
          <a:p>
            <a:r>
              <a:rPr lang="en-US" dirty="0"/>
              <a:t>Remote on, off and dimming capabilities</a:t>
            </a:r>
          </a:p>
        </p:txBody>
      </p:sp>
    </p:spTree>
    <p:extLst>
      <p:ext uri="{BB962C8B-B14F-4D97-AF65-F5344CB8AC3E}">
        <p14:creationId xmlns:p14="http://schemas.microsoft.com/office/powerpoint/2010/main" val="149771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345" y="281223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Questions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5" y="5496150"/>
            <a:ext cx="1424505" cy="1120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457" y="5496150"/>
            <a:ext cx="2242048" cy="112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0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180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Scope of Field Lighting Request</vt:lpstr>
      <vt:lpstr>Scope of Field Lighting Request</vt:lpstr>
      <vt:lpstr>Questions </vt:lpstr>
    </vt:vector>
  </TitlesOfParts>
  <Company>City of Fort Lauderdale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Enrique Sanchez</dc:creator>
  <cp:lastModifiedBy>Stephanie McClary</cp:lastModifiedBy>
  <cp:revision>5</cp:revision>
  <dcterms:created xsi:type="dcterms:W3CDTF">2021-04-20T22:33:03Z</dcterms:created>
  <dcterms:modified xsi:type="dcterms:W3CDTF">2021-04-28T15:44:45Z</dcterms:modified>
</cp:coreProperties>
</file>