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2" r:id="rId1"/>
    <p:sldMasterId id="2147483843" r:id="rId2"/>
    <p:sldMasterId id="2147483855" r:id="rId3"/>
  </p:sldMasterIdLst>
  <p:notesMasterIdLst>
    <p:notesMasterId r:id="rId25"/>
  </p:notesMasterIdLst>
  <p:handoutMasterIdLst>
    <p:handoutMasterId r:id="rId26"/>
  </p:handoutMasterIdLst>
  <p:sldIdLst>
    <p:sldId id="576" r:id="rId4"/>
    <p:sldId id="769" r:id="rId5"/>
    <p:sldId id="775" r:id="rId6"/>
    <p:sldId id="795" r:id="rId7"/>
    <p:sldId id="778" r:id="rId8"/>
    <p:sldId id="777" r:id="rId9"/>
    <p:sldId id="784" r:id="rId10"/>
    <p:sldId id="791" r:id="rId11"/>
    <p:sldId id="785" r:id="rId12"/>
    <p:sldId id="786" r:id="rId13"/>
    <p:sldId id="796" r:id="rId14"/>
    <p:sldId id="774" r:id="rId15"/>
    <p:sldId id="776" r:id="rId16"/>
    <p:sldId id="793" r:id="rId17"/>
    <p:sldId id="780" r:id="rId18"/>
    <p:sldId id="798" r:id="rId19"/>
    <p:sldId id="783" r:id="rId20"/>
    <p:sldId id="797" r:id="rId21"/>
    <p:sldId id="781" r:id="rId22"/>
    <p:sldId id="799" r:id="rId23"/>
    <p:sldId id="788" r:id="rId24"/>
  </p:sldIdLst>
  <p:sldSz cx="12192000" cy="6858000"/>
  <p:notesSz cx="7102475" cy="9388475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uhn, Nick" initials="KN" lastIdx="0" clrIdx="0"/>
  <p:cmAuthor id="2" name="Webb, Joseph" initials="WJ" lastIdx="15" clrIdx="1">
    <p:extLst>
      <p:ext uri="{19B8F6BF-5375-455C-9EA6-DF929625EA0E}">
        <p15:presenceInfo xmlns:p15="http://schemas.microsoft.com/office/powerpoint/2012/main" userId="S::Joseph.Webb@aecom.com::fd2ec649-b1f7-4a81-9d53-6aaab8ef453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1F6621"/>
    <a:srgbClr val="FFE400"/>
    <a:srgbClr val="F4BC47"/>
    <a:srgbClr val="FFFFFF"/>
    <a:srgbClr val="548F0F"/>
    <a:srgbClr val="3E97B5"/>
    <a:srgbClr val="F1A053"/>
    <a:srgbClr val="236194"/>
    <a:srgbClr val="71AA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3" autoAdjust="0"/>
    <p:restoredTop sz="88837" autoAdjust="0"/>
  </p:normalViewPr>
  <p:slideViewPr>
    <p:cSldViewPr>
      <p:cViewPr varScale="1">
        <p:scale>
          <a:sx n="61" d="100"/>
          <a:sy n="61" d="100"/>
        </p:scale>
        <p:origin x="848" y="76"/>
      </p:cViewPr>
      <p:guideLst>
        <p:guide orient="horz" pos="2160"/>
        <p:guide pos="3840"/>
      </p:guideLst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-3780" y="-78"/>
      </p:cViewPr>
      <p:guideLst>
        <p:guide orient="horz" pos="2957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gs" Target="tags/tag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7739" cy="469424"/>
          </a:xfrm>
          <a:prstGeom prst="rect">
            <a:avLst/>
          </a:prstGeom>
        </p:spPr>
        <p:txBody>
          <a:bodyPr vert="horz" lIns="93298" tIns="46649" rIns="93298" bIns="46649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1"/>
            <a:ext cx="3077739" cy="469424"/>
          </a:xfrm>
          <a:prstGeom prst="rect">
            <a:avLst/>
          </a:prstGeom>
        </p:spPr>
        <p:txBody>
          <a:bodyPr vert="horz" lIns="93298" tIns="46649" rIns="93298" bIns="46649" rtlCol="0"/>
          <a:lstStyle>
            <a:lvl1pPr algn="r">
              <a:defRPr sz="1300"/>
            </a:lvl1pPr>
          </a:lstStyle>
          <a:p>
            <a:fld id="{5FE17D02-311C-4B84-8CCA-5C71BD67818B}" type="datetimeFigureOut">
              <a:rPr lang="en-US" smtClean="0"/>
              <a:t>3/19/2021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3"/>
            <a:ext cx="3077739" cy="469424"/>
          </a:xfrm>
          <a:prstGeom prst="rect">
            <a:avLst/>
          </a:prstGeom>
        </p:spPr>
        <p:txBody>
          <a:bodyPr vert="horz" lIns="93298" tIns="46649" rIns="93298" bIns="46649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3"/>
            <a:ext cx="3077739" cy="469424"/>
          </a:xfrm>
          <a:prstGeom prst="rect">
            <a:avLst/>
          </a:prstGeom>
        </p:spPr>
        <p:txBody>
          <a:bodyPr vert="horz" lIns="93298" tIns="46649" rIns="93298" bIns="46649" rtlCol="0" anchor="b"/>
          <a:lstStyle>
            <a:lvl1pPr algn="r">
              <a:defRPr sz="1300"/>
            </a:lvl1pPr>
          </a:lstStyle>
          <a:p>
            <a:fld id="{6C0F99ED-0155-46E6-A23F-2082CD40DD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8047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6"/>
            <a:ext cx="3078048" cy="468803"/>
          </a:xfrm>
          <a:prstGeom prst="rect">
            <a:avLst/>
          </a:prstGeom>
        </p:spPr>
        <p:txBody>
          <a:bodyPr vert="horz" lIns="89103" tIns="44550" rIns="89103" bIns="4455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887" y="6"/>
            <a:ext cx="3078048" cy="468803"/>
          </a:xfrm>
          <a:prstGeom prst="rect">
            <a:avLst/>
          </a:prstGeom>
        </p:spPr>
        <p:txBody>
          <a:bodyPr vert="horz" lIns="89103" tIns="44550" rIns="89103" bIns="44550" rtlCol="0"/>
          <a:lstStyle>
            <a:lvl1pPr algn="r">
              <a:defRPr sz="1200"/>
            </a:lvl1pPr>
          </a:lstStyle>
          <a:p>
            <a:fld id="{E0CA0088-6870-4FC0-BE6F-8D9C62B2FB08}" type="datetimeFigureOut">
              <a:rPr lang="en-US" smtClean="0"/>
              <a:t>3/19/2021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103" tIns="44550" rIns="89103" bIns="4455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561" y="4459842"/>
            <a:ext cx="5681363" cy="4223882"/>
          </a:xfrm>
          <a:prstGeom prst="rect">
            <a:avLst/>
          </a:prstGeom>
        </p:spPr>
        <p:txBody>
          <a:bodyPr vert="horz" lIns="89103" tIns="44550" rIns="89103" bIns="4455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918126"/>
            <a:ext cx="3078048" cy="468803"/>
          </a:xfrm>
          <a:prstGeom prst="rect">
            <a:avLst/>
          </a:prstGeom>
        </p:spPr>
        <p:txBody>
          <a:bodyPr vert="horz" lIns="89103" tIns="44550" rIns="89103" bIns="4455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887" y="8918126"/>
            <a:ext cx="3078048" cy="468803"/>
          </a:xfrm>
          <a:prstGeom prst="rect">
            <a:avLst/>
          </a:prstGeom>
        </p:spPr>
        <p:txBody>
          <a:bodyPr vert="horz" lIns="89103" tIns="44550" rIns="89103" bIns="44550" rtlCol="0" anchor="b"/>
          <a:lstStyle>
            <a:lvl1pPr algn="r">
              <a:defRPr sz="1200"/>
            </a:lvl1pPr>
          </a:lstStyle>
          <a:p>
            <a:fld id="{6C452733-95CC-41F6-BEDD-6A6AB08AAC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852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704850"/>
            <a:ext cx="6257925" cy="3521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52733-95CC-41F6-BEDD-6A6AB08AAC1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0588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704850"/>
            <a:ext cx="6257925" cy="3521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452733-95CC-41F6-BEDD-6A6AB08AAC1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6416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704850"/>
            <a:ext cx="6257925" cy="3521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452733-95CC-41F6-BEDD-6A6AB08AAC1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5129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704850"/>
            <a:ext cx="6257925" cy="3521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will be a fluid process…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452733-95CC-41F6-BEDD-6A6AB08AAC10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1847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704850"/>
            <a:ext cx="6257925" cy="3521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452733-95CC-41F6-BEDD-6A6AB08AAC10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3082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704850"/>
            <a:ext cx="6257925" cy="3521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452733-95CC-41F6-BEDD-6A6AB08AAC10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069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704850"/>
            <a:ext cx="6257925" cy="3521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452733-95CC-41F6-BEDD-6A6AB08AAC10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1054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704850"/>
            <a:ext cx="6257925" cy="3521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452733-95CC-41F6-BEDD-6A6AB08AAC10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487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704850"/>
            <a:ext cx="6257925" cy="3521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452733-95CC-41F6-BEDD-6A6AB08AAC10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1989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704850"/>
            <a:ext cx="6257925" cy="3521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452733-95CC-41F6-BEDD-6A6AB08AAC10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355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704850"/>
            <a:ext cx="6257925" cy="3521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452733-95CC-41F6-BEDD-6A6AB08AAC1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4487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704850"/>
            <a:ext cx="6257925" cy="3521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Remind. The more we discuss the longer the timeline takes. A balance between thorough public input and the desire to move ahead.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452733-95CC-41F6-BEDD-6A6AB08AAC1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5466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704850"/>
            <a:ext cx="6257925" cy="3521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452733-95CC-41F6-BEDD-6A6AB08AAC1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670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704850"/>
            <a:ext cx="6257925" cy="3521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452733-95CC-41F6-BEDD-6A6AB08AAC1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6967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704850"/>
            <a:ext cx="6257925" cy="3521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452733-95CC-41F6-BEDD-6A6AB08AAC1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0572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704850"/>
            <a:ext cx="6257925" cy="3521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452733-95CC-41F6-BEDD-6A6AB08AAC1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9546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704850"/>
            <a:ext cx="6257925" cy="3521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452733-95CC-41F6-BEDD-6A6AB08AAC1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0372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704850"/>
            <a:ext cx="6257925" cy="3521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452733-95CC-41F6-BEDD-6A6AB08AAC1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194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347200" y="152399"/>
            <a:ext cx="2641600" cy="6556248"/>
          </a:xfrm>
          <a:prstGeom prst="rect">
            <a:avLst/>
          </a:prstGeom>
          <a:solidFill>
            <a:srgbClr val="6B91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Arial Narrow" panose="020B0606020202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3200" y="153923"/>
            <a:ext cx="8940800" cy="6553200"/>
          </a:xfrm>
          <a:prstGeom prst="rect">
            <a:avLst/>
          </a:prstGeom>
          <a:solidFill>
            <a:srgbClr val="6B91A9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800" dirty="0">
              <a:latin typeface="Arial Narrow" panose="020B0606020202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47200" y="2052960"/>
            <a:ext cx="26416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10979573" y="6477000"/>
            <a:ext cx="777288" cy="2743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Arial Narrow" panose="020B0606020202030204" pitchFamily="34" charset="0"/>
              </a:defRPr>
            </a:lvl1pPr>
          </a:lstStyle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09600" y="2052960"/>
            <a:ext cx="8432800" cy="1828800"/>
          </a:xfrm>
        </p:spPr>
        <p:txBody>
          <a:bodyPr/>
          <a:lstStyle>
            <a:lvl1pPr algn="r">
              <a:defRPr sz="4200" spc="150" baseline="0"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F13F-7E5D-4224-897F-1997833DF228}" type="datetimeFigureOut">
              <a:rPr lang="en-US" smtClean="0"/>
              <a:t>3/19/2021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10EB4-BA6B-404A-A2B1-C7A033856D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258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F13F-7E5D-4224-897F-1997833DF228}" type="datetimeFigureOut">
              <a:rPr lang="en-US" smtClean="0"/>
              <a:t>3/19/2021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10EB4-BA6B-404A-A2B1-C7A033856D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8869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F13F-7E5D-4224-897F-1997833DF228}" type="datetimeFigureOut">
              <a:rPr lang="en-US" smtClean="0"/>
              <a:t>3/19/2021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10EB4-BA6B-404A-A2B1-C7A033856D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6074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F13F-7E5D-4224-897F-1997833DF228}" type="datetimeFigureOut">
              <a:rPr lang="en-US" smtClean="0"/>
              <a:t>3/19/2021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10EB4-BA6B-404A-A2B1-C7A033856D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4811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F13F-7E5D-4224-897F-1997833DF228}" type="datetimeFigureOut">
              <a:rPr lang="en-US" smtClean="0"/>
              <a:t>3/19/2021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10EB4-BA6B-404A-A2B1-C7A033856D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4863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F13F-7E5D-4224-897F-1997833DF228}" type="datetimeFigureOut">
              <a:rPr lang="en-US" smtClean="0"/>
              <a:t>3/19/2021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10EB4-BA6B-404A-A2B1-C7A033856D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9883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F13F-7E5D-4224-897F-1997833DF228}" type="datetimeFigureOut">
              <a:rPr lang="en-US" smtClean="0"/>
              <a:t>3/19/2021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10EB4-BA6B-404A-A2B1-C7A033856D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4836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F13F-7E5D-4224-897F-1997833DF228}" type="datetimeFigureOut">
              <a:rPr lang="en-US" smtClean="0"/>
              <a:t>3/19/2021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10EB4-BA6B-404A-A2B1-C7A033856D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1771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F13F-7E5D-4224-897F-1997833DF228}" type="datetimeFigureOut">
              <a:rPr lang="en-US" smtClean="0"/>
              <a:t>3/19/2021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10EB4-BA6B-404A-A2B1-C7A033856D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5824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F13F-7E5D-4224-897F-1997833DF228}" type="datetimeFigureOut">
              <a:rPr lang="en-US" smtClean="0"/>
              <a:t>3/19/2021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10EB4-BA6B-404A-A2B1-C7A033856D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640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30B4A1-06BA-4F9E-8505-8173A740F994}"/>
              </a:ext>
            </a:extLst>
          </p:cNvPr>
          <p:cNvSpPr txBox="1">
            <a:spLocks/>
          </p:cNvSpPr>
          <p:nvPr userDrawn="1"/>
        </p:nvSpPr>
        <p:spPr>
          <a:xfrm>
            <a:off x="304800" y="6396234"/>
            <a:ext cx="777288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Work Sans" panose="00000500000000000000" pitchFamily="50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7886C9C-DC18-4195-8FD5-A50AA931D41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F13F-7E5D-4224-897F-1997833DF228}" type="datetimeFigureOut">
              <a:rPr lang="en-US" smtClean="0"/>
              <a:t>3/19/2021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10EB4-BA6B-404A-A2B1-C7A033856D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2782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24DDB-029E-48CF-83A9-E462997A724A}" type="datetimeFigureOut">
              <a:rPr lang="en-US" smtClean="0"/>
              <a:t>3/19/2021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BF259-D942-4619-897F-943794AF86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0177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24DDB-029E-48CF-83A9-E462997A724A}" type="datetimeFigureOut">
              <a:rPr lang="en-US" smtClean="0"/>
              <a:t>3/19/2021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BF259-D942-4619-897F-943794AF86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5839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24DDB-029E-48CF-83A9-E462997A724A}" type="datetimeFigureOut">
              <a:rPr lang="en-US" smtClean="0"/>
              <a:t>3/19/2021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BF259-D942-4619-897F-943794AF86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777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24DDB-029E-48CF-83A9-E462997A724A}" type="datetimeFigureOut">
              <a:rPr lang="en-US" smtClean="0"/>
              <a:t>3/19/2021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BF259-D942-4619-897F-943794AF86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5878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24DDB-029E-48CF-83A9-E462997A724A}" type="datetimeFigureOut">
              <a:rPr lang="en-US" smtClean="0"/>
              <a:t>3/19/2021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BF259-D942-4619-897F-943794AF86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1514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24DDB-029E-48CF-83A9-E462997A724A}" type="datetimeFigureOut">
              <a:rPr lang="en-US" smtClean="0"/>
              <a:t>3/19/2021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BF259-D942-4619-897F-943794AF86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6932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24DDB-029E-48CF-83A9-E462997A724A}" type="datetimeFigureOut">
              <a:rPr lang="en-US" smtClean="0"/>
              <a:t>3/19/2021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BF259-D942-4619-897F-943794AF86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6484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24DDB-029E-48CF-83A9-E462997A724A}" type="datetimeFigureOut">
              <a:rPr lang="en-US" smtClean="0"/>
              <a:t>3/19/2021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BF259-D942-4619-897F-943794AF86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6907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24DDB-029E-48CF-83A9-E462997A724A}" type="datetimeFigureOut">
              <a:rPr lang="en-US" smtClean="0"/>
              <a:t>3/19/2021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BF259-D942-4619-897F-943794AF86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078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19072"/>
            <a:ext cx="53848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19072"/>
            <a:ext cx="53848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F682A72B-C209-4267-905C-723F6821C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4800" y="6396234"/>
            <a:ext cx="777288" cy="274320"/>
          </a:xfrm>
          <a:prstGeom prst="rect">
            <a:avLst/>
          </a:prstGeom>
        </p:spPr>
        <p:txBody>
          <a:bodyPr/>
          <a:lstStyle>
            <a:lvl1pPr>
              <a:defRPr>
                <a:latin typeface="Work Sans" panose="00000500000000000000" pitchFamily="50" charset="0"/>
              </a:defRPr>
            </a:lvl1pPr>
          </a:lstStyle>
          <a:p>
            <a:fld id="{F7886C9C-DC18-4195-8FD5-A50AA931D41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24DDB-029E-48CF-83A9-E462997A724A}" type="datetimeFigureOut">
              <a:rPr lang="en-US" smtClean="0"/>
              <a:t>3/19/2021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BF259-D942-4619-897F-943794AF86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3582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24DDB-029E-48CF-83A9-E462997A724A}" type="datetimeFigureOut">
              <a:rPr lang="en-US" smtClean="0"/>
              <a:t>3/19/2021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BF259-D942-4619-897F-943794AF86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442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22438"/>
            <a:ext cx="5386917" cy="639762"/>
          </a:xfrm>
        </p:spPr>
        <p:txBody>
          <a:bodyPr anchor="b"/>
          <a:lstStyle>
            <a:lvl1pPr marL="0" indent="0" algn="l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386917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722438"/>
            <a:ext cx="5389033" cy="639762"/>
          </a:xfrm>
        </p:spPr>
        <p:txBody>
          <a:bodyPr anchor="b"/>
          <a:lstStyle>
            <a:lvl1pPr marL="0" indent="0" algn="l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38400"/>
            <a:ext cx="5389033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979573" y="6477000"/>
            <a:ext cx="777288" cy="274320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fld id="{F7886C9C-DC18-4195-8FD5-A50AA931D4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70BDDA71-B23E-4618-8C07-D91838DFF8EA}"/>
              </a:ext>
            </a:extLst>
          </p:cNvPr>
          <p:cNvSpPr txBox="1">
            <a:spLocks/>
          </p:cNvSpPr>
          <p:nvPr userDrawn="1"/>
        </p:nvSpPr>
        <p:spPr>
          <a:xfrm>
            <a:off x="304800" y="6396234"/>
            <a:ext cx="777288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Work Sans" panose="00000500000000000000" pitchFamily="50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7886C9C-DC18-4195-8FD5-A50AA931D41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979573" y="6477000"/>
            <a:ext cx="777288" cy="27432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F7886C9C-DC18-4195-8FD5-A50AA931D4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B25C55-8A2F-4CA9-9719-783210C05581}"/>
              </a:ext>
            </a:extLst>
          </p:cNvPr>
          <p:cNvSpPr txBox="1">
            <a:spLocks/>
          </p:cNvSpPr>
          <p:nvPr userDrawn="1"/>
        </p:nvSpPr>
        <p:spPr>
          <a:xfrm>
            <a:off x="304800" y="6396234"/>
            <a:ext cx="777288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Work Sans" panose="00000500000000000000" pitchFamily="50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7886C9C-DC18-4195-8FD5-A50AA931D41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9050372B-B76E-484F-9F2A-795A9B0600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4800" y="6396234"/>
            <a:ext cx="777288" cy="274320"/>
          </a:xfrm>
          <a:prstGeom prst="rect">
            <a:avLst/>
          </a:prstGeom>
        </p:spPr>
        <p:txBody>
          <a:bodyPr/>
          <a:lstStyle>
            <a:lvl1pPr>
              <a:defRPr>
                <a:latin typeface="Work Sans" panose="00000500000000000000" pitchFamily="50" charset="0"/>
              </a:defRPr>
            </a:lvl1pPr>
          </a:lstStyle>
          <a:p>
            <a:fld id="{F7886C9C-DC18-4195-8FD5-A50AA931D41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Arial Narrow" panose="020B0606020202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347200" y="150876"/>
            <a:ext cx="26416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Arial Narrow" panose="020B0606020202030204" pitchFamily="34" charset="0"/>
            </a:endParaRPr>
          </a:p>
        </p:txBody>
      </p:sp>
      <p:sp useBgFill="1">
        <p:nvSpPr>
          <p:cNvPr id="9" name="Rectangle 8"/>
          <p:cNvSpPr/>
          <p:nvPr/>
        </p:nvSpPr>
        <p:spPr>
          <a:xfrm>
            <a:off x="203200" y="152400"/>
            <a:ext cx="89408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304801"/>
            <a:ext cx="7823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46336" y="2130552"/>
            <a:ext cx="2231136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79573" y="6477000"/>
            <a:ext cx="777288" cy="274320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fld id="{F7886C9C-DC18-4195-8FD5-A50AA931D4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9546336" y="457200"/>
            <a:ext cx="2234213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Arial Narrow" panose="020B0606020202030204" pitchFamily="34" charset="0"/>
            </a:endParaRPr>
          </a:p>
        </p:txBody>
      </p:sp>
      <p:sp useBgFill="1">
        <p:nvSpPr>
          <p:cNvPr id="9" name="Rectangle 8"/>
          <p:cNvSpPr/>
          <p:nvPr/>
        </p:nvSpPr>
        <p:spPr>
          <a:xfrm>
            <a:off x="9347200" y="150876"/>
            <a:ext cx="26416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Arial Narrow" panose="020B0606020202030204" pitchFamily="34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3200" y="152400"/>
            <a:ext cx="89408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50400" y="2133600"/>
            <a:ext cx="22352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79573" y="6477000"/>
            <a:ext cx="777288" cy="27432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951AC00D-1C89-4A7F-AA0A-BD670CB1A25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550400" y="460248"/>
            <a:ext cx="22352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76296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microsoft.com/office/2007/relationships/hdphoto" Target="../media/hdphoto1.wd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9B6980B-75A5-4A65-9552-92F6F4C1E9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93522" y="5947363"/>
            <a:ext cx="9898478" cy="91063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38400" y="533401"/>
            <a:ext cx="9244613" cy="6095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999" y="1447800"/>
            <a:ext cx="11210524" cy="43235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E5EC1903-3FB4-4601-8BE9-F64B4D0B71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4800" y="6396234"/>
            <a:ext cx="777288" cy="274320"/>
          </a:xfrm>
          <a:prstGeom prst="rect">
            <a:avLst/>
          </a:prstGeom>
        </p:spPr>
        <p:txBody>
          <a:bodyPr/>
          <a:lstStyle>
            <a:lvl1pPr>
              <a:defRPr>
                <a:latin typeface="Work Sans" panose="00000500000000000000" pitchFamily="50" charset="0"/>
              </a:defRPr>
            </a:lvl1pPr>
          </a:lstStyle>
          <a:p>
            <a:fld id="{F7886C9C-DC18-4195-8FD5-A50AA931D41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3" descr="F:\Projects\60515211_MIAMI_REC_PLAN\400-Technical\450-Report\Links\Logos\AECOM.gif">
            <a:extLst>
              <a:ext uri="{FF2B5EF4-FFF2-40B4-BE49-F238E27FC236}">
                <a16:creationId xmlns:a16="http://schemas.microsoft.com/office/drawing/2014/main" id="{65D80849-5641-42C9-9098-9796A881D60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 cstate="screen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0" y="6477000"/>
            <a:ext cx="847968" cy="143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3361939-2871-424A-9413-3CDB11379E5A}"/>
              </a:ext>
            </a:extLst>
          </p:cNvPr>
          <p:cNvSpPr/>
          <p:nvPr userDrawn="1"/>
        </p:nvSpPr>
        <p:spPr>
          <a:xfrm>
            <a:off x="1219199" y="6411785"/>
            <a:ext cx="937212" cy="274321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</p:sldLayoutIdLst>
  <p:hf hdr="0" ftr="0" dt="0"/>
  <p:txStyles>
    <p:titleStyle>
      <a:lvl1pPr algn="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tx1"/>
          </a:solidFill>
          <a:effectLst/>
          <a:latin typeface="Arial" panose="020B0604020202020204" pitchFamily="34" charset="0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rgbClr val="D66825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Arial Narrow" panose="020B0606020202030204" pitchFamily="34" charset="0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Arial Narrow" panose="020B0606020202030204" pitchFamily="34" charset="0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rgbClr val="832827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Arial Narrow" panose="020B0606020202030204" pitchFamily="34" charset="0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rgbClr val="4E808C"/>
        </a:buClr>
        <a:buFont typeface="Wingdings" pitchFamily="2" charset="2"/>
        <a:buChar char="§"/>
        <a:defRPr sz="1400" kern="1200">
          <a:solidFill>
            <a:schemeClr val="tx2"/>
          </a:solidFill>
          <a:latin typeface="Arial Narrow" panose="020B0606020202030204" pitchFamily="34" charset="0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rgbClr val="7F8284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Arial Narrow" panose="020B0606020202030204" pitchFamily="34" charset="0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FF13F-7E5D-4224-897F-1997833DF228}" type="datetimeFigureOut">
              <a:rPr lang="en-US" smtClean="0"/>
              <a:t>3/19/2021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610EB4-BA6B-404A-A2B1-C7A033856D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740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24DDB-029E-48CF-83A9-E462997A724A}" type="datetimeFigureOut">
              <a:rPr lang="en-US" smtClean="0"/>
              <a:t>3/19/2021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BF259-D942-4619-897F-943794AF86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65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input.com/FTLParkProjectsPhase1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1052993-979A-4DFC-B03E-CD04E642532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-179795"/>
            <a:ext cx="12191999" cy="5208995"/>
          </a:xfrm>
          <a:prstGeom prst="rect">
            <a:avLst/>
          </a:prstGeom>
        </p:spPr>
      </p:pic>
      <p:sp>
        <p:nvSpPr>
          <p:cNvPr id="31" name="Right Triangle 30">
            <a:extLst>
              <a:ext uri="{FF2B5EF4-FFF2-40B4-BE49-F238E27FC236}">
                <a16:creationId xmlns:a16="http://schemas.microsoft.com/office/drawing/2014/main" id="{9E7137CF-2F40-4F79-9AD3-78F0CDA87277}"/>
              </a:ext>
            </a:extLst>
          </p:cNvPr>
          <p:cNvSpPr/>
          <p:nvPr/>
        </p:nvSpPr>
        <p:spPr>
          <a:xfrm rot="10232206">
            <a:off x="7952804" y="-562083"/>
            <a:ext cx="4471884" cy="3467258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5643CA9E-F527-42D5-BD36-E34E398E81F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030148"/>
            <a:ext cx="12192000" cy="827851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91E6CFD3-8AE5-4D72-8926-A0CFDE9AC1DE}"/>
              </a:ext>
            </a:extLst>
          </p:cNvPr>
          <p:cNvSpPr/>
          <p:nvPr/>
        </p:nvSpPr>
        <p:spPr>
          <a:xfrm>
            <a:off x="0" y="5029200"/>
            <a:ext cx="12192000" cy="760613"/>
          </a:xfrm>
          <a:prstGeom prst="rect">
            <a:avLst/>
          </a:prstGeom>
          <a:solidFill>
            <a:srgbClr val="1F66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2FA2C93-7FAA-46E1-ADE3-7CEBDA5042D5}"/>
              </a:ext>
            </a:extLst>
          </p:cNvPr>
          <p:cNvCxnSpPr>
            <a:cxnSpLocks/>
          </p:cNvCxnSpPr>
          <p:nvPr/>
        </p:nvCxnSpPr>
        <p:spPr>
          <a:xfrm>
            <a:off x="7772400" y="-153224"/>
            <a:ext cx="4687457" cy="2545349"/>
          </a:xfrm>
          <a:prstGeom prst="line">
            <a:avLst/>
          </a:prstGeom>
          <a:ln w="101600">
            <a:solidFill>
              <a:srgbClr val="548F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/>
          <p:cNvSpPr txBox="1">
            <a:spLocks/>
          </p:cNvSpPr>
          <p:nvPr/>
        </p:nvSpPr>
        <p:spPr>
          <a:xfrm>
            <a:off x="219436" y="5962703"/>
            <a:ext cx="10677164" cy="574911"/>
          </a:xfrm>
          <a:prstGeom prst="rect">
            <a:avLst/>
          </a:prstGeom>
          <a:effectLst/>
        </p:spPr>
        <p:txBody>
          <a:bodyPr/>
          <a:lstStyle>
            <a:lvl1pPr algn="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US" sz="2000" b="1" spc="-90" dirty="0">
                <a:solidFill>
                  <a:srgbClr val="1F6621"/>
                </a:solidFill>
                <a:latin typeface="Work Sans" panose="00000500000000000000" pitchFamily="50" charset="0"/>
                <a:cs typeface="Arial" panose="020B0604020202020204" pitchFamily="34" charset="0"/>
              </a:rPr>
              <a:t>Public engagement Summary and initial Project prioritization  - PRAB Review - March 24, 2021 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207892" y="5236778"/>
            <a:ext cx="12471402" cy="346363"/>
          </a:xfrm>
          <a:prstGeom prst="rect">
            <a:avLst/>
          </a:prstGeom>
          <a:effectLst/>
        </p:spPr>
        <p:txBody>
          <a:bodyPr/>
          <a:lstStyle>
            <a:lvl1pPr algn="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US" sz="1700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Fort Lauderdale Parks and Recreation Bond Master Plan design &amp; Implementation program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D3061DF3-DBB3-4E66-9CCB-72A615197BC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8400" y="53448"/>
            <a:ext cx="1929670" cy="96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534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DA4561-2714-4A14-B0EE-7125A39C59EA}"/>
              </a:ext>
            </a:extLst>
          </p:cNvPr>
          <p:cNvSpPr/>
          <p:nvPr/>
        </p:nvSpPr>
        <p:spPr>
          <a:xfrm>
            <a:off x="84667" y="1296230"/>
            <a:ext cx="6934200" cy="3885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2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Work Sans" panose="00000500000000000000" pitchFamily="50" charset="0"/>
                <a:cs typeface="Arial" panose="020B0604020202020204" pitchFamily="34" charset="0"/>
              </a:rPr>
              <a:t>Staff Input</a:t>
            </a:r>
          </a:p>
          <a:p>
            <a:pPr marL="1200150" lvl="3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Work Sans" panose="00000500000000000000" pitchFamily="50" charset="0"/>
                <a:cs typeface="Arial" panose="020B0604020202020204" pitchFamily="34" charset="0"/>
              </a:rPr>
              <a:t>Fort Lauderdale Parks and Recreation Staff were provided with a separate portal to provide their input</a:t>
            </a:r>
          </a:p>
          <a:p>
            <a:pPr marL="1200150" lvl="3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Work Sans" panose="00000500000000000000" pitchFamily="50" charset="0"/>
                <a:cs typeface="Arial" panose="020B0604020202020204" pitchFamily="34" charset="0"/>
              </a:rPr>
              <a:t>Intended to provide operational and maintenance insight for the proposed improvements</a:t>
            </a:r>
          </a:p>
          <a:p>
            <a:pPr lvl="1">
              <a:lnSpc>
                <a:spcPts val="1500"/>
              </a:lnSpc>
            </a:pPr>
            <a:endParaRPr lang="en-US" baseline="30000" dirty="0">
              <a:solidFill>
                <a:srgbClr val="000000"/>
              </a:solidFill>
              <a:latin typeface="AECOM Sans Light" panose="020B0404020202020204"/>
            </a:endParaRPr>
          </a:p>
          <a:p>
            <a:endParaRPr lang="en-US" baseline="30000" dirty="0">
              <a:solidFill>
                <a:srgbClr val="000000"/>
              </a:solidFill>
              <a:latin typeface="AECOM Sans Light" panose="020B040402020202020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6F70145-F532-4075-9063-80BF075DEBFE}"/>
              </a:ext>
            </a:extLst>
          </p:cNvPr>
          <p:cNvSpPr/>
          <p:nvPr/>
        </p:nvSpPr>
        <p:spPr>
          <a:xfrm>
            <a:off x="0" y="266700"/>
            <a:ext cx="7060521" cy="838200"/>
          </a:xfrm>
          <a:prstGeom prst="rect">
            <a:avLst/>
          </a:prstGeom>
          <a:solidFill>
            <a:srgbClr val="1F66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25A2A32-51F8-411B-913C-B3CAD1F04934}"/>
              </a:ext>
            </a:extLst>
          </p:cNvPr>
          <p:cNvSpPr txBox="1">
            <a:spLocks/>
          </p:cNvSpPr>
          <p:nvPr/>
        </p:nvSpPr>
        <p:spPr>
          <a:xfrm>
            <a:off x="381000" y="237721"/>
            <a:ext cx="8686800" cy="92653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algn="l">
              <a:tabLst>
                <a:tab pos="2454275" algn="l"/>
              </a:tabLst>
            </a:pPr>
            <a:r>
              <a:rPr lang="en-US" sz="2800" dirty="0">
                <a:solidFill>
                  <a:schemeClr val="bg1"/>
                </a:solidFill>
                <a:latin typeface="Work Sans" panose="00000500000000000000" pitchFamily="50" charset="0"/>
                <a:cs typeface="Arial" panose="020B0604020202020204" pitchFamily="34" charset="0"/>
              </a:rPr>
              <a:t>Public engagement summary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6F51D17-A40D-4701-9E81-99832440BB31}"/>
              </a:ext>
            </a:extLst>
          </p:cNvPr>
          <p:cNvSpPr txBox="1"/>
          <p:nvPr/>
        </p:nvSpPr>
        <p:spPr>
          <a:xfrm>
            <a:off x="8839200" y="3010730"/>
            <a:ext cx="1828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Add pic of staff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2F6E3C-F86C-49A9-8CE9-C2B5052510D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1400" y="1296230"/>
            <a:ext cx="4572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447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ree, outdoor, ground, palm&#10;&#10;Description automatically generated">
            <a:extLst>
              <a:ext uri="{FF2B5EF4-FFF2-40B4-BE49-F238E27FC236}">
                <a16:creationId xmlns:a16="http://schemas.microsoft.com/office/drawing/2014/main" id="{08A0EE4E-AE39-45BD-9EAD-3A092DA4E0B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167"/>
          <a:stretch/>
        </p:blipFill>
        <p:spPr>
          <a:xfrm>
            <a:off x="-152400" y="-152399"/>
            <a:ext cx="12725400" cy="614310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1E7CC5D-2BFC-49E7-ACF1-00793A7AE928}"/>
              </a:ext>
            </a:extLst>
          </p:cNvPr>
          <p:cNvSpPr/>
          <p:nvPr/>
        </p:nvSpPr>
        <p:spPr>
          <a:xfrm>
            <a:off x="491066" y="241847"/>
            <a:ext cx="7586134" cy="1046082"/>
          </a:xfrm>
          <a:prstGeom prst="rect">
            <a:avLst/>
          </a:prstGeom>
          <a:solidFill>
            <a:srgbClr val="FFE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AA11595-4412-4B48-9A54-91B33823A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066" y="460089"/>
            <a:ext cx="9244613" cy="609599"/>
          </a:xfrm>
        </p:spPr>
        <p:txBody>
          <a:bodyPr/>
          <a:lstStyle/>
          <a:p>
            <a:pPr algn="l"/>
            <a:r>
              <a:rPr lang="en-US" dirty="0"/>
              <a:t>2. Project Prioritization</a:t>
            </a:r>
          </a:p>
        </p:txBody>
      </p:sp>
    </p:spTree>
    <p:extLst>
      <p:ext uri="{BB962C8B-B14F-4D97-AF65-F5344CB8AC3E}">
        <p14:creationId xmlns:p14="http://schemas.microsoft.com/office/powerpoint/2010/main" val="6547006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15616B-09FA-4B5B-B5AD-0FE15ABAA9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12070" y="76200"/>
            <a:ext cx="5369093" cy="58674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3DA4561-2714-4A14-B0EE-7125A39C59EA}"/>
              </a:ext>
            </a:extLst>
          </p:cNvPr>
          <p:cNvSpPr/>
          <p:nvPr/>
        </p:nvSpPr>
        <p:spPr>
          <a:xfrm>
            <a:off x="-43577" y="1524000"/>
            <a:ext cx="6119062" cy="3272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2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Work Sans" panose="00000500000000000000" pitchFamily="50" charset="0"/>
                <a:cs typeface="Arial" panose="020B0604020202020204" pitchFamily="34" charset="0"/>
              </a:rPr>
              <a:t>Balance the need for effective public input with the desire to move projects ahead</a:t>
            </a:r>
          </a:p>
          <a:p>
            <a:pPr marL="742950" lvl="2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Work Sans" panose="00000500000000000000" pitchFamily="50" charset="0"/>
                <a:cs typeface="Arial" panose="020B0604020202020204" pitchFamily="34" charset="0"/>
              </a:rPr>
              <a:t>A multi-team approach to advance as many projects as possible simultaneously</a:t>
            </a:r>
          </a:p>
          <a:p>
            <a:endParaRPr lang="en-US" sz="2800" baseline="30000" dirty="0">
              <a:solidFill>
                <a:srgbClr val="000000"/>
              </a:solidFill>
              <a:latin typeface="AECOM Sans Light" panose="020B040402020202020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910DC76-0422-4E2E-BBA6-169B75A63B6C}"/>
              </a:ext>
            </a:extLst>
          </p:cNvPr>
          <p:cNvSpPr/>
          <p:nvPr/>
        </p:nvSpPr>
        <p:spPr>
          <a:xfrm>
            <a:off x="1" y="266700"/>
            <a:ext cx="6400800" cy="838200"/>
          </a:xfrm>
          <a:prstGeom prst="rect">
            <a:avLst/>
          </a:prstGeom>
          <a:solidFill>
            <a:srgbClr val="1F66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B1039FF-2080-47E4-976F-48545715BF03}"/>
              </a:ext>
            </a:extLst>
          </p:cNvPr>
          <p:cNvSpPr txBox="1">
            <a:spLocks/>
          </p:cNvSpPr>
          <p:nvPr/>
        </p:nvSpPr>
        <p:spPr>
          <a:xfrm>
            <a:off x="381000" y="237721"/>
            <a:ext cx="8686800" cy="92653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algn="l">
              <a:tabLst>
                <a:tab pos="2454275" algn="l"/>
              </a:tabLst>
            </a:pPr>
            <a:r>
              <a:rPr lang="en-US" dirty="0">
                <a:solidFill>
                  <a:schemeClr val="bg1"/>
                </a:solidFill>
                <a:latin typeface="Work Sans" panose="00000500000000000000" pitchFamily="50" charset="0"/>
                <a:cs typeface="Arial" panose="020B0604020202020204" pitchFamily="34" charset="0"/>
              </a:rPr>
              <a:t>Prioritization strategy</a:t>
            </a:r>
          </a:p>
        </p:txBody>
      </p:sp>
    </p:spTree>
    <p:extLst>
      <p:ext uri="{BB962C8B-B14F-4D97-AF65-F5344CB8AC3E}">
        <p14:creationId xmlns:p14="http://schemas.microsoft.com/office/powerpoint/2010/main" val="19844127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E8CD371B-DFCF-4F93-85BC-1F02D210D15E}"/>
              </a:ext>
            </a:extLst>
          </p:cNvPr>
          <p:cNvSpPr/>
          <p:nvPr/>
        </p:nvSpPr>
        <p:spPr>
          <a:xfrm>
            <a:off x="0" y="266700"/>
            <a:ext cx="6400800" cy="838200"/>
          </a:xfrm>
          <a:prstGeom prst="rect">
            <a:avLst/>
          </a:prstGeom>
          <a:solidFill>
            <a:srgbClr val="1F66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41C4428D-BAC2-4EFB-89AE-247E9982094D}"/>
              </a:ext>
            </a:extLst>
          </p:cNvPr>
          <p:cNvSpPr txBox="1">
            <a:spLocks/>
          </p:cNvSpPr>
          <p:nvPr/>
        </p:nvSpPr>
        <p:spPr>
          <a:xfrm>
            <a:off x="381000" y="237721"/>
            <a:ext cx="8686800" cy="92653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algn="l">
              <a:tabLst>
                <a:tab pos="2454275" algn="l"/>
              </a:tabLst>
            </a:pPr>
            <a:r>
              <a:rPr lang="en-US" dirty="0">
                <a:solidFill>
                  <a:schemeClr val="bg1"/>
                </a:solidFill>
                <a:latin typeface="Work Sans" panose="00000500000000000000" pitchFamily="50" charset="0"/>
                <a:cs typeface="Arial" panose="020B0604020202020204" pitchFamily="34" charset="0"/>
              </a:rPr>
              <a:t>Criteria for Phases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0681B7-CB0C-4065-9FB1-C1531CCFC132}"/>
              </a:ext>
            </a:extLst>
          </p:cNvPr>
          <p:cNvSpPr/>
          <p:nvPr/>
        </p:nvSpPr>
        <p:spPr>
          <a:xfrm>
            <a:off x="457200" y="2063920"/>
            <a:ext cx="495300" cy="500614"/>
          </a:xfrm>
          <a:prstGeom prst="rect">
            <a:avLst/>
          </a:prstGeom>
          <a:solidFill>
            <a:srgbClr val="1F66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AE9E8BE-2119-479B-9378-E4CBE4442599}"/>
              </a:ext>
            </a:extLst>
          </p:cNvPr>
          <p:cNvSpPr txBox="1">
            <a:spLocks/>
          </p:cNvSpPr>
          <p:nvPr/>
        </p:nvSpPr>
        <p:spPr>
          <a:xfrm>
            <a:off x="537633" y="1978157"/>
            <a:ext cx="381000" cy="64650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algn="l">
              <a:tabLst>
                <a:tab pos="2454275" algn="l"/>
              </a:tabLst>
            </a:pPr>
            <a:r>
              <a:rPr lang="en-US" sz="2800" dirty="0">
                <a:solidFill>
                  <a:schemeClr val="bg1"/>
                </a:solidFill>
                <a:latin typeface="Work Sans" panose="00000500000000000000" pitchFamily="50" charset="0"/>
                <a:cs typeface="Arial" panose="020B0604020202020204" pitchFamily="34" charset="0"/>
              </a:rPr>
              <a:t>1</a:t>
            </a:r>
            <a:endParaRPr lang="en-US" dirty="0">
              <a:solidFill>
                <a:schemeClr val="bg1"/>
              </a:solidFill>
              <a:latin typeface="Work Sans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92B9CB4-2485-45DF-AB11-F815E27BA3F6}"/>
              </a:ext>
            </a:extLst>
          </p:cNvPr>
          <p:cNvSpPr/>
          <p:nvPr/>
        </p:nvSpPr>
        <p:spPr>
          <a:xfrm>
            <a:off x="1219200" y="2096145"/>
            <a:ext cx="414087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-514350">
              <a:spcAft>
                <a:spcPts val="1200"/>
              </a:spcAft>
            </a:pPr>
            <a:r>
              <a:rPr lang="en-US" sz="2200" dirty="0">
                <a:solidFill>
                  <a:srgbClr val="1F6621"/>
                </a:solidFill>
                <a:latin typeface="Work Sans" panose="00000500000000000000" pitchFamily="50" charset="0"/>
                <a:cs typeface="Arial" panose="020B0604020202020204" pitchFamily="34" charset="0"/>
              </a:rPr>
              <a:t>Identified Signature Projects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6EE034C-414B-4D44-A716-EA3BA14F66DF}"/>
              </a:ext>
            </a:extLst>
          </p:cNvPr>
          <p:cNvSpPr/>
          <p:nvPr/>
        </p:nvSpPr>
        <p:spPr>
          <a:xfrm>
            <a:off x="457200" y="2703038"/>
            <a:ext cx="495300" cy="500614"/>
          </a:xfrm>
          <a:prstGeom prst="rect">
            <a:avLst/>
          </a:prstGeom>
          <a:solidFill>
            <a:srgbClr val="1F66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335E22E-F1DB-4266-8CEB-3549C9278899}"/>
              </a:ext>
            </a:extLst>
          </p:cNvPr>
          <p:cNvSpPr txBox="1">
            <a:spLocks/>
          </p:cNvSpPr>
          <p:nvPr/>
        </p:nvSpPr>
        <p:spPr>
          <a:xfrm>
            <a:off x="529166" y="2630092"/>
            <a:ext cx="381000" cy="64650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algn="l">
              <a:tabLst>
                <a:tab pos="2454275" algn="l"/>
              </a:tabLst>
            </a:pPr>
            <a:r>
              <a:rPr lang="en-US" sz="2800" dirty="0">
                <a:solidFill>
                  <a:schemeClr val="bg1"/>
                </a:solidFill>
                <a:latin typeface="Work Sans" panose="00000500000000000000" pitchFamily="50" charset="0"/>
                <a:cs typeface="Arial" panose="020B0604020202020204" pitchFamily="34" charset="0"/>
              </a:rPr>
              <a:t>2</a:t>
            </a:r>
            <a:endParaRPr lang="en-US" dirty="0">
              <a:solidFill>
                <a:schemeClr val="bg1"/>
              </a:solidFill>
              <a:latin typeface="Work Sans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6A3F923-5B34-4D9F-82ED-FC3BA79228F6}"/>
              </a:ext>
            </a:extLst>
          </p:cNvPr>
          <p:cNvSpPr/>
          <p:nvPr/>
        </p:nvSpPr>
        <p:spPr>
          <a:xfrm>
            <a:off x="1219200" y="2752582"/>
            <a:ext cx="822212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-514350">
              <a:spcAft>
                <a:spcPts val="1200"/>
              </a:spcAft>
            </a:pPr>
            <a:r>
              <a:rPr lang="en-US" sz="2200" dirty="0">
                <a:solidFill>
                  <a:srgbClr val="1F6621"/>
                </a:solidFill>
                <a:latin typeface="Work Sans" panose="00000500000000000000" pitchFamily="50" charset="0"/>
                <a:cs typeface="Arial" panose="020B0604020202020204" pitchFamily="34" charset="0"/>
              </a:rPr>
              <a:t>Community consensus on the park development program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DDFB2A4-3DD1-4A2E-9C91-4BAD4893B03B}"/>
              </a:ext>
            </a:extLst>
          </p:cNvPr>
          <p:cNvSpPr/>
          <p:nvPr/>
        </p:nvSpPr>
        <p:spPr>
          <a:xfrm>
            <a:off x="457200" y="3349547"/>
            <a:ext cx="495300" cy="500614"/>
          </a:xfrm>
          <a:prstGeom prst="rect">
            <a:avLst/>
          </a:prstGeom>
          <a:solidFill>
            <a:srgbClr val="1F66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55CBB9B-F4A6-4671-8C9E-B9F0AD82F91A}"/>
              </a:ext>
            </a:extLst>
          </p:cNvPr>
          <p:cNvSpPr txBox="1">
            <a:spLocks/>
          </p:cNvSpPr>
          <p:nvPr/>
        </p:nvSpPr>
        <p:spPr>
          <a:xfrm>
            <a:off x="537633" y="3276600"/>
            <a:ext cx="381000" cy="64650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algn="l">
              <a:tabLst>
                <a:tab pos="2454275" algn="l"/>
              </a:tabLst>
            </a:pPr>
            <a:r>
              <a:rPr lang="en-US" sz="2800" dirty="0">
                <a:solidFill>
                  <a:schemeClr val="bg1"/>
                </a:solidFill>
                <a:latin typeface="Work Sans" panose="00000500000000000000" pitchFamily="50" charset="0"/>
                <a:cs typeface="Arial" panose="020B0604020202020204" pitchFamily="34" charset="0"/>
              </a:rPr>
              <a:t>3</a:t>
            </a:r>
            <a:endParaRPr lang="en-US" dirty="0">
              <a:solidFill>
                <a:schemeClr val="bg1"/>
              </a:solidFill>
              <a:latin typeface="Work Sans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5005ABC-F6C5-4873-87CC-A8A2A5FA49BE}"/>
              </a:ext>
            </a:extLst>
          </p:cNvPr>
          <p:cNvSpPr/>
          <p:nvPr/>
        </p:nvSpPr>
        <p:spPr>
          <a:xfrm>
            <a:off x="1219200" y="3387577"/>
            <a:ext cx="8382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514350">
              <a:spcAft>
                <a:spcPts val="1200"/>
              </a:spcAft>
            </a:pPr>
            <a:r>
              <a:rPr lang="en-US" sz="2200" dirty="0">
                <a:solidFill>
                  <a:srgbClr val="1F6621"/>
                </a:solidFill>
                <a:latin typeface="Work Sans" panose="00000500000000000000" pitchFamily="50" charset="0"/>
                <a:cs typeface="Arial" panose="020B0604020202020204" pitchFamily="34" charset="0"/>
              </a:rPr>
              <a:t>Equitable distribution of projects across the City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C2D5C0F-0841-4DE8-918C-185AB34F32D2}"/>
              </a:ext>
            </a:extLst>
          </p:cNvPr>
          <p:cNvSpPr/>
          <p:nvPr/>
        </p:nvSpPr>
        <p:spPr>
          <a:xfrm>
            <a:off x="457200" y="4633958"/>
            <a:ext cx="495300" cy="557759"/>
          </a:xfrm>
          <a:prstGeom prst="rect">
            <a:avLst/>
          </a:prstGeom>
          <a:solidFill>
            <a:srgbClr val="1F66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3046C464-0897-4CC9-9B3F-0376D6A66D48}"/>
              </a:ext>
            </a:extLst>
          </p:cNvPr>
          <p:cNvSpPr txBox="1">
            <a:spLocks/>
          </p:cNvSpPr>
          <p:nvPr/>
        </p:nvSpPr>
        <p:spPr>
          <a:xfrm>
            <a:off x="520699" y="4574384"/>
            <a:ext cx="381000" cy="64650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algn="l">
              <a:tabLst>
                <a:tab pos="2454275" algn="l"/>
              </a:tabLst>
            </a:pPr>
            <a:r>
              <a:rPr lang="en-US" sz="2800" dirty="0">
                <a:solidFill>
                  <a:schemeClr val="bg1"/>
                </a:solidFill>
                <a:latin typeface="Work Sans" panose="00000500000000000000" pitchFamily="50" charset="0"/>
                <a:cs typeface="Arial" panose="020B0604020202020204" pitchFamily="34" charset="0"/>
              </a:rPr>
              <a:t>5</a:t>
            </a:r>
            <a:endParaRPr lang="en-US" dirty="0">
              <a:solidFill>
                <a:schemeClr val="bg1"/>
              </a:solidFill>
              <a:latin typeface="Work Sans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AFE019C9-CD7E-4F46-A6DE-862E41D7FE58}"/>
              </a:ext>
            </a:extLst>
          </p:cNvPr>
          <p:cNvSpPr txBox="1">
            <a:spLocks/>
          </p:cNvSpPr>
          <p:nvPr/>
        </p:nvSpPr>
        <p:spPr>
          <a:xfrm>
            <a:off x="512232" y="5261706"/>
            <a:ext cx="381000" cy="64650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algn="l">
              <a:tabLst>
                <a:tab pos="2454275" algn="l"/>
              </a:tabLst>
            </a:pPr>
            <a:r>
              <a:rPr lang="en-US" sz="2800" dirty="0">
                <a:solidFill>
                  <a:schemeClr val="bg1"/>
                </a:solidFill>
                <a:latin typeface="Work Sans" panose="00000500000000000000" pitchFamily="50" charset="0"/>
                <a:cs typeface="Arial" panose="020B0604020202020204" pitchFamily="34" charset="0"/>
              </a:rPr>
              <a:t>6</a:t>
            </a:r>
            <a:endParaRPr lang="en-US" dirty="0">
              <a:solidFill>
                <a:schemeClr val="bg1"/>
              </a:solidFill>
              <a:latin typeface="Work Sans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F77A252-3BE4-4C39-9E2B-CA44E24C6C59}"/>
              </a:ext>
            </a:extLst>
          </p:cNvPr>
          <p:cNvSpPr/>
          <p:nvPr/>
        </p:nvSpPr>
        <p:spPr>
          <a:xfrm>
            <a:off x="1219200" y="4660202"/>
            <a:ext cx="535165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-514350">
              <a:spcAft>
                <a:spcPts val="1200"/>
              </a:spcAft>
            </a:pPr>
            <a:r>
              <a:rPr lang="en-US" sz="2200" dirty="0">
                <a:solidFill>
                  <a:srgbClr val="1F6621"/>
                </a:solidFill>
                <a:latin typeface="Work Sans" panose="00000500000000000000" pitchFamily="50" charset="0"/>
                <a:cs typeface="Arial" panose="020B0604020202020204" pitchFamily="34" charset="0"/>
              </a:rPr>
              <a:t>Efficiency of design, bidding and construction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072517D-0F4E-4846-8B17-47422709A29F}"/>
              </a:ext>
            </a:extLst>
          </p:cNvPr>
          <p:cNvSpPr/>
          <p:nvPr/>
        </p:nvSpPr>
        <p:spPr>
          <a:xfrm>
            <a:off x="457200" y="1307997"/>
            <a:ext cx="640431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-514350">
              <a:spcAft>
                <a:spcPts val="1200"/>
              </a:spcAft>
            </a:pPr>
            <a:r>
              <a:rPr lang="en-US" sz="2200" b="1" dirty="0">
                <a:solidFill>
                  <a:srgbClr val="1F6621"/>
                </a:solidFill>
                <a:latin typeface="Work Sans" panose="00000500000000000000" pitchFamily="50" charset="0"/>
                <a:cs typeface="Arial" panose="020B0604020202020204" pitchFamily="34" charset="0"/>
              </a:rPr>
              <a:t>Methodology is a Balance of Art and Science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7030DD3-DCE5-459D-899F-5E11451B4796}"/>
              </a:ext>
            </a:extLst>
          </p:cNvPr>
          <p:cNvSpPr/>
          <p:nvPr/>
        </p:nvSpPr>
        <p:spPr>
          <a:xfrm>
            <a:off x="457200" y="3998439"/>
            <a:ext cx="495300" cy="500614"/>
          </a:xfrm>
          <a:prstGeom prst="rect">
            <a:avLst/>
          </a:prstGeom>
          <a:solidFill>
            <a:srgbClr val="1F66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78838C4A-2AE3-4189-9D9D-03AE2EF66292}"/>
              </a:ext>
            </a:extLst>
          </p:cNvPr>
          <p:cNvSpPr txBox="1">
            <a:spLocks/>
          </p:cNvSpPr>
          <p:nvPr/>
        </p:nvSpPr>
        <p:spPr>
          <a:xfrm>
            <a:off x="520699" y="3907644"/>
            <a:ext cx="381000" cy="64650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algn="l">
              <a:tabLst>
                <a:tab pos="2454275" algn="l"/>
              </a:tabLst>
            </a:pPr>
            <a:r>
              <a:rPr lang="en-US" sz="2800" dirty="0">
                <a:solidFill>
                  <a:schemeClr val="bg1"/>
                </a:solidFill>
                <a:latin typeface="Work Sans" panose="00000500000000000000" pitchFamily="50" charset="0"/>
                <a:cs typeface="Arial" panose="020B0604020202020204" pitchFamily="34" charset="0"/>
              </a:rPr>
              <a:t>4</a:t>
            </a:r>
            <a:endParaRPr lang="en-US" dirty="0">
              <a:solidFill>
                <a:schemeClr val="bg1"/>
              </a:solidFill>
              <a:latin typeface="Work Sans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271FF40-AD01-4CBA-A09C-CCFA0D9066D5}"/>
              </a:ext>
            </a:extLst>
          </p:cNvPr>
          <p:cNvSpPr/>
          <p:nvPr/>
        </p:nvSpPr>
        <p:spPr>
          <a:xfrm>
            <a:off x="1219200" y="4033302"/>
            <a:ext cx="8382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514350">
              <a:spcAft>
                <a:spcPts val="1200"/>
              </a:spcAft>
            </a:pPr>
            <a:r>
              <a:rPr lang="en-US" sz="2200" dirty="0">
                <a:solidFill>
                  <a:srgbClr val="1F6621"/>
                </a:solidFill>
                <a:latin typeface="Work Sans" panose="00000500000000000000" pitchFamily="50" charset="0"/>
                <a:cs typeface="Arial" panose="020B0604020202020204" pitchFamily="34" charset="0"/>
              </a:rPr>
              <a:t>Potential for grants or leveraging bond funds</a:t>
            </a:r>
          </a:p>
        </p:txBody>
      </p:sp>
    </p:spTree>
    <p:extLst>
      <p:ext uri="{BB962C8B-B14F-4D97-AF65-F5344CB8AC3E}">
        <p14:creationId xmlns:p14="http://schemas.microsoft.com/office/powerpoint/2010/main" val="18258492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BA52D51-B732-4649-A4A3-DFB9DDAE5684}"/>
              </a:ext>
            </a:extLst>
          </p:cNvPr>
          <p:cNvSpPr/>
          <p:nvPr/>
        </p:nvSpPr>
        <p:spPr>
          <a:xfrm>
            <a:off x="1" y="266700"/>
            <a:ext cx="6629400" cy="838200"/>
          </a:xfrm>
          <a:prstGeom prst="rect">
            <a:avLst/>
          </a:prstGeom>
          <a:solidFill>
            <a:srgbClr val="1F66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0292401-2DE3-4F8B-B5C9-24831BDCCEF8}"/>
              </a:ext>
            </a:extLst>
          </p:cNvPr>
          <p:cNvSpPr txBox="1">
            <a:spLocks/>
          </p:cNvSpPr>
          <p:nvPr/>
        </p:nvSpPr>
        <p:spPr>
          <a:xfrm>
            <a:off x="381000" y="237721"/>
            <a:ext cx="8686800" cy="92653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algn="l">
              <a:tabLst>
                <a:tab pos="2454275" algn="l"/>
              </a:tabLst>
            </a:pPr>
            <a:r>
              <a:rPr lang="en-US" sz="2800" dirty="0">
                <a:solidFill>
                  <a:schemeClr val="bg1"/>
                </a:solidFill>
                <a:latin typeface="Work Sans" panose="00000500000000000000" pitchFamily="50" charset="0"/>
                <a:cs typeface="Arial" panose="020B0604020202020204" pitchFamily="34" charset="0"/>
              </a:rPr>
              <a:t>Phase recommendations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60A152-6673-4CEF-AA3B-CA241B54754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3900" y="1371600"/>
            <a:ext cx="107442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124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DA4561-2714-4A14-B0EE-7125A39C59EA}"/>
              </a:ext>
            </a:extLst>
          </p:cNvPr>
          <p:cNvSpPr/>
          <p:nvPr/>
        </p:nvSpPr>
        <p:spPr>
          <a:xfrm>
            <a:off x="-228604" y="1333838"/>
            <a:ext cx="7239004" cy="2408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2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Work Sans" panose="00000500000000000000" pitchFamily="50" charset="0"/>
                <a:cs typeface="Arial" panose="020B0604020202020204" pitchFamily="34" charset="0"/>
              </a:rPr>
              <a:t>Design Intensive Park Projects</a:t>
            </a:r>
          </a:p>
          <a:p>
            <a:pPr marL="1200150" lvl="3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Work Sans" panose="00000500000000000000" pitchFamily="50" charset="0"/>
                <a:cs typeface="Arial" panose="020B0604020202020204" pitchFamily="34" charset="0"/>
              </a:rPr>
              <a:t>Focus on true capital improvements versus deferred maintenance projects </a:t>
            </a:r>
          </a:p>
          <a:p>
            <a:pPr marL="1200150" lvl="3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Work Sans" panose="00000500000000000000" pitchFamily="50" charset="0"/>
                <a:cs typeface="Arial" panose="020B0604020202020204" pitchFamily="34" charset="0"/>
              </a:rPr>
              <a:t>A multi-team approach</a:t>
            </a:r>
          </a:p>
          <a:p>
            <a:pPr lvl="1">
              <a:lnSpc>
                <a:spcPts val="1500"/>
              </a:lnSpc>
            </a:pPr>
            <a:endParaRPr lang="en-US" baseline="30000" dirty="0">
              <a:solidFill>
                <a:srgbClr val="000000"/>
              </a:solidFill>
              <a:latin typeface="AECOM Sans Light" panose="020B0404020202020204"/>
            </a:endParaRPr>
          </a:p>
          <a:p>
            <a:endParaRPr lang="en-US" baseline="30000" dirty="0">
              <a:solidFill>
                <a:srgbClr val="000000"/>
              </a:solidFill>
              <a:latin typeface="AECOM Sans Light" panose="020B040402020202020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0912DE-CE5E-4414-9B12-D3CFAFFE87A1}"/>
              </a:ext>
            </a:extLst>
          </p:cNvPr>
          <p:cNvSpPr/>
          <p:nvPr/>
        </p:nvSpPr>
        <p:spPr>
          <a:xfrm>
            <a:off x="1" y="266700"/>
            <a:ext cx="6629400" cy="838200"/>
          </a:xfrm>
          <a:prstGeom prst="rect">
            <a:avLst/>
          </a:prstGeom>
          <a:solidFill>
            <a:srgbClr val="1F66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BCF8E84-0130-452B-9AAF-37EDE05D05F2}"/>
              </a:ext>
            </a:extLst>
          </p:cNvPr>
          <p:cNvSpPr txBox="1">
            <a:spLocks/>
          </p:cNvSpPr>
          <p:nvPr/>
        </p:nvSpPr>
        <p:spPr>
          <a:xfrm>
            <a:off x="381000" y="237721"/>
            <a:ext cx="8686800" cy="92653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algn="l">
              <a:tabLst>
                <a:tab pos="2454275" algn="l"/>
              </a:tabLst>
            </a:pPr>
            <a:r>
              <a:rPr lang="en-US" sz="2800" dirty="0">
                <a:solidFill>
                  <a:schemeClr val="bg1"/>
                </a:solidFill>
                <a:latin typeface="Work Sans" panose="00000500000000000000" pitchFamily="50" charset="0"/>
                <a:cs typeface="Arial" panose="020B0604020202020204" pitchFamily="34" charset="0"/>
              </a:rPr>
              <a:t>Phase 1 recommendations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B378FB0-04A1-4A5F-AF63-A29BCA63265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0" y="3200400"/>
            <a:ext cx="6858000" cy="30255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5367B0C-1DC0-42C4-B82D-04BEDE51715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17510" y="1"/>
            <a:ext cx="4700748" cy="601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0180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DA4561-2714-4A14-B0EE-7125A39C59EA}"/>
              </a:ext>
            </a:extLst>
          </p:cNvPr>
          <p:cNvSpPr/>
          <p:nvPr/>
        </p:nvSpPr>
        <p:spPr>
          <a:xfrm>
            <a:off x="76200" y="1393720"/>
            <a:ext cx="6934200" cy="992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2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Work Sans" panose="00000500000000000000" pitchFamily="50" charset="0"/>
                <a:cs typeface="Arial" panose="020B0604020202020204" pitchFamily="34" charset="0"/>
              </a:rPr>
              <a:t>Phase 1 – Less Intensive Park Projects</a:t>
            </a:r>
          </a:p>
          <a:p>
            <a:pPr lvl="1">
              <a:lnSpc>
                <a:spcPts val="1500"/>
              </a:lnSpc>
            </a:pPr>
            <a:endParaRPr lang="en-US" baseline="30000" dirty="0">
              <a:solidFill>
                <a:srgbClr val="000000"/>
              </a:solidFill>
              <a:latin typeface="AECOM Sans Light" panose="020B0404020202020204"/>
            </a:endParaRPr>
          </a:p>
          <a:p>
            <a:endParaRPr lang="en-US" baseline="30000" dirty="0">
              <a:solidFill>
                <a:srgbClr val="000000"/>
              </a:solidFill>
              <a:latin typeface="AECOM Sans Light" panose="020B040402020202020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C184F1-A0EB-45FD-BBFE-D1659B6F2ABC}"/>
              </a:ext>
            </a:extLst>
          </p:cNvPr>
          <p:cNvSpPr/>
          <p:nvPr/>
        </p:nvSpPr>
        <p:spPr>
          <a:xfrm>
            <a:off x="1" y="266700"/>
            <a:ext cx="6629400" cy="838200"/>
          </a:xfrm>
          <a:prstGeom prst="rect">
            <a:avLst/>
          </a:prstGeom>
          <a:solidFill>
            <a:srgbClr val="1F66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99BB39C-F55D-405C-ACE8-908ADB2C0B46}"/>
              </a:ext>
            </a:extLst>
          </p:cNvPr>
          <p:cNvSpPr txBox="1">
            <a:spLocks/>
          </p:cNvSpPr>
          <p:nvPr/>
        </p:nvSpPr>
        <p:spPr>
          <a:xfrm>
            <a:off x="381000" y="237721"/>
            <a:ext cx="8686800" cy="92653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algn="l">
              <a:tabLst>
                <a:tab pos="2454275" algn="l"/>
              </a:tabLst>
            </a:pPr>
            <a:r>
              <a:rPr lang="en-US" sz="2800" dirty="0">
                <a:solidFill>
                  <a:schemeClr val="bg1"/>
                </a:solidFill>
                <a:latin typeface="Work Sans" panose="00000500000000000000" pitchFamily="50" charset="0"/>
                <a:cs typeface="Arial" panose="020B0604020202020204" pitchFamily="34" charset="0"/>
              </a:rPr>
              <a:t>Phase 1 recommendations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009E1AF-09C2-4A46-90A0-1B21DC73148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1107" y="1981200"/>
            <a:ext cx="6593698" cy="417600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C46EDA9-AF09-46E9-89F9-D8B91EF25B5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91398" y="0"/>
            <a:ext cx="4726859" cy="6029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0004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DA4561-2714-4A14-B0EE-7125A39C59EA}"/>
              </a:ext>
            </a:extLst>
          </p:cNvPr>
          <p:cNvSpPr/>
          <p:nvPr/>
        </p:nvSpPr>
        <p:spPr>
          <a:xfrm>
            <a:off x="76200" y="1393720"/>
            <a:ext cx="6553201" cy="6111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2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Work Sans" panose="00000500000000000000" pitchFamily="50" charset="0"/>
                <a:cs typeface="Arial" panose="020B0604020202020204" pitchFamily="34" charset="0"/>
              </a:rPr>
              <a:t>Phase 1 Projects</a:t>
            </a:r>
          </a:p>
          <a:p>
            <a:pPr marL="1200150" lvl="3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Work Sans" panose="00000500000000000000" pitchFamily="50" charset="0"/>
                <a:cs typeface="Arial" panose="020B0604020202020204" pitchFamily="34" charset="0"/>
              </a:rPr>
              <a:t>Equitably distributed</a:t>
            </a:r>
          </a:p>
          <a:p>
            <a:pPr marL="1200150" lvl="3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Work Sans" panose="00000500000000000000" pitchFamily="50" charset="0"/>
                <a:cs typeface="Arial" panose="020B0604020202020204" pitchFamily="34" charset="0"/>
              </a:rPr>
              <a:t>Show progress across the City</a:t>
            </a:r>
          </a:p>
          <a:p>
            <a:pPr marL="1200150" lvl="3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Work Sans" panose="00000500000000000000" pitchFamily="50" charset="0"/>
                <a:cs typeface="Arial" panose="020B0604020202020204" pitchFamily="34" charset="0"/>
              </a:rPr>
              <a:t>Balance of design intensive projects and less intensive projects</a:t>
            </a:r>
          </a:p>
          <a:p>
            <a:pPr marL="742950" lvl="2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Work Sans" panose="00000500000000000000" pitchFamily="50" charset="0"/>
                <a:cs typeface="Arial" panose="020B0604020202020204" pitchFamily="34" charset="0"/>
              </a:rPr>
              <a:t>To view the individual park improvement diagrams please visit:</a:t>
            </a:r>
          </a:p>
          <a:p>
            <a:pPr marL="400050" lvl="2">
              <a:spcAft>
                <a:spcPts val="1200"/>
              </a:spcAft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https://publicinput.com/FTLParkProjectsPhase1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400050" lvl="2">
              <a:spcAft>
                <a:spcPts val="1200"/>
              </a:spcAft>
            </a:pP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Work Sans" panose="00000500000000000000" pitchFamily="50" charset="0"/>
              <a:cs typeface="Arial" panose="020B0604020202020204" pitchFamily="34" charset="0"/>
            </a:endParaRPr>
          </a:p>
          <a:p>
            <a:pPr marL="857250" lvl="3">
              <a:spcAft>
                <a:spcPts val="1200"/>
              </a:spcAft>
            </a:pP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Work Sans" panose="00000500000000000000" pitchFamily="50" charset="0"/>
              <a:cs typeface="Arial" panose="020B0604020202020204" pitchFamily="34" charset="0"/>
            </a:endParaRPr>
          </a:p>
          <a:p>
            <a:pPr lvl="1">
              <a:lnSpc>
                <a:spcPts val="1500"/>
              </a:lnSpc>
            </a:pPr>
            <a:endParaRPr lang="en-US" sz="2800" baseline="30000" dirty="0">
              <a:solidFill>
                <a:srgbClr val="000000"/>
              </a:solidFill>
              <a:latin typeface="AECOM Sans Light" panose="020B0404020202020204"/>
            </a:endParaRPr>
          </a:p>
          <a:p>
            <a:endParaRPr lang="en-US" sz="2800" baseline="30000" dirty="0">
              <a:solidFill>
                <a:srgbClr val="000000"/>
              </a:solidFill>
              <a:latin typeface="AECOM Sans Light" panose="020B040402020202020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C36659-F1F3-4B4E-8331-7B78C09E4FF6}"/>
              </a:ext>
            </a:extLst>
          </p:cNvPr>
          <p:cNvSpPr/>
          <p:nvPr/>
        </p:nvSpPr>
        <p:spPr>
          <a:xfrm>
            <a:off x="1" y="266700"/>
            <a:ext cx="6629400" cy="838200"/>
          </a:xfrm>
          <a:prstGeom prst="rect">
            <a:avLst/>
          </a:prstGeom>
          <a:solidFill>
            <a:srgbClr val="1F66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44452F2-F2F5-4930-ACFD-218C9C235827}"/>
              </a:ext>
            </a:extLst>
          </p:cNvPr>
          <p:cNvSpPr txBox="1">
            <a:spLocks/>
          </p:cNvSpPr>
          <p:nvPr/>
        </p:nvSpPr>
        <p:spPr>
          <a:xfrm>
            <a:off x="381000" y="237721"/>
            <a:ext cx="8686800" cy="92653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algn="l">
              <a:tabLst>
                <a:tab pos="2454275" algn="l"/>
              </a:tabLst>
            </a:pPr>
            <a:r>
              <a:rPr lang="en-US" sz="2800" dirty="0">
                <a:solidFill>
                  <a:schemeClr val="bg1"/>
                </a:solidFill>
                <a:latin typeface="Work Sans" panose="00000500000000000000" pitchFamily="50" charset="0"/>
                <a:cs typeface="Arial" panose="020B0604020202020204" pitchFamily="34" charset="0"/>
              </a:rPr>
              <a:t>Phase 1 recommendations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F8FD07-FD9F-4454-9C12-B26536D9753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91400" y="0"/>
            <a:ext cx="4726858" cy="603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928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ree, outdoor, grass, sky&#10;&#10;Description automatically generated">
            <a:extLst>
              <a:ext uri="{FF2B5EF4-FFF2-40B4-BE49-F238E27FC236}">
                <a16:creationId xmlns:a16="http://schemas.microsoft.com/office/drawing/2014/main" id="{6AF4A6F8-E604-4C45-B9B9-C0BD4730BCC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01466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1E7CC5D-2BFC-49E7-ACF1-00793A7AE928}"/>
              </a:ext>
            </a:extLst>
          </p:cNvPr>
          <p:cNvSpPr/>
          <p:nvPr/>
        </p:nvSpPr>
        <p:spPr>
          <a:xfrm>
            <a:off x="491066" y="241847"/>
            <a:ext cx="4461934" cy="1046082"/>
          </a:xfrm>
          <a:prstGeom prst="rect">
            <a:avLst/>
          </a:prstGeom>
          <a:solidFill>
            <a:srgbClr val="FFE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AA11595-4412-4B48-9A54-91B33823A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066" y="460089"/>
            <a:ext cx="9244613" cy="609599"/>
          </a:xfrm>
        </p:spPr>
        <p:txBody>
          <a:bodyPr/>
          <a:lstStyle/>
          <a:p>
            <a:pPr algn="l"/>
            <a:r>
              <a:rPr lang="en-US" dirty="0"/>
              <a:t>3. Next steps</a:t>
            </a:r>
          </a:p>
        </p:txBody>
      </p:sp>
    </p:spTree>
    <p:extLst>
      <p:ext uri="{BB962C8B-B14F-4D97-AF65-F5344CB8AC3E}">
        <p14:creationId xmlns:p14="http://schemas.microsoft.com/office/powerpoint/2010/main" val="35087361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7C5DCA4-5BC4-479F-8349-78963D40873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15000" y="381000"/>
            <a:ext cx="6126933" cy="547433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3DA4561-2714-4A14-B0EE-7125A39C59EA}"/>
              </a:ext>
            </a:extLst>
          </p:cNvPr>
          <p:cNvSpPr/>
          <p:nvPr/>
        </p:nvSpPr>
        <p:spPr>
          <a:xfrm>
            <a:off x="-19228" y="1564387"/>
            <a:ext cx="5410200" cy="3341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2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Work Sans" panose="00000500000000000000"/>
                <a:cs typeface="Arial" panose="020B0604020202020204" pitchFamily="34" charset="0"/>
              </a:rPr>
              <a:t>Design Bundles</a:t>
            </a:r>
          </a:p>
          <a:p>
            <a:pPr marL="742950" lvl="2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Work Sans" panose="00000500000000000000"/>
                <a:cs typeface="Arial" panose="020B0604020202020204" pitchFamily="34" charset="0"/>
              </a:rPr>
              <a:t>Bid Packages</a:t>
            </a:r>
          </a:p>
          <a:p>
            <a:pPr marL="742950" lvl="2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Work Sans" panose="00000500000000000000"/>
                <a:cs typeface="Arial" panose="020B0604020202020204" pitchFamily="34" charset="0"/>
              </a:rPr>
              <a:t>Construction</a:t>
            </a:r>
          </a:p>
          <a:p>
            <a:pPr lvl="1">
              <a:lnSpc>
                <a:spcPts val="1500"/>
              </a:lnSpc>
            </a:pPr>
            <a:endParaRPr lang="en-US" sz="2800" baseline="30000" dirty="0">
              <a:solidFill>
                <a:srgbClr val="000000"/>
              </a:solidFill>
              <a:latin typeface="Work Sans" panose="00000500000000000000"/>
            </a:endParaRPr>
          </a:p>
          <a:p>
            <a:pPr marL="742950" lvl="2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Work Sans" panose="00000500000000000000"/>
                <a:cs typeface="Arial" panose="020B0604020202020204" pitchFamily="34" charset="0"/>
              </a:rPr>
              <a:t>Future presentation on refined list of phase 2 projects</a:t>
            </a:r>
          </a:p>
          <a:p>
            <a:endParaRPr lang="en-US" sz="2800" baseline="30000" dirty="0">
              <a:solidFill>
                <a:srgbClr val="000000"/>
              </a:solidFill>
              <a:latin typeface="AECOM Sans Light" panose="020B0404020202020204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5521BD3-7738-4D89-97B9-5DB4F6B65611}"/>
              </a:ext>
            </a:extLst>
          </p:cNvPr>
          <p:cNvSpPr/>
          <p:nvPr/>
        </p:nvSpPr>
        <p:spPr>
          <a:xfrm>
            <a:off x="0" y="266700"/>
            <a:ext cx="6096000" cy="838200"/>
          </a:xfrm>
          <a:prstGeom prst="rect">
            <a:avLst/>
          </a:prstGeom>
          <a:solidFill>
            <a:srgbClr val="1F66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6ABDCC8-A17D-4B32-AE09-D590F8AB90E8}"/>
              </a:ext>
            </a:extLst>
          </p:cNvPr>
          <p:cNvSpPr txBox="1">
            <a:spLocks/>
          </p:cNvSpPr>
          <p:nvPr/>
        </p:nvSpPr>
        <p:spPr>
          <a:xfrm>
            <a:off x="381000" y="237721"/>
            <a:ext cx="5867400" cy="92653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algn="l">
              <a:tabLst>
                <a:tab pos="2454275" algn="l"/>
              </a:tabLst>
            </a:pPr>
            <a:r>
              <a:rPr lang="en-US" dirty="0">
                <a:solidFill>
                  <a:schemeClr val="bg1"/>
                </a:solidFill>
                <a:latin typeface="Work Sans" panose="00000500000000000000" pitchFamily="50" charset="0"/>
                <a:cs typeface="Arial" panose="020B0604020202020204" pitchFamily="34" charset="0"/>
              </a:rPr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665759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C2397FC-2ACD-4049-B86B-CAAE847509A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6764" y="-13754"/>
            <a:ext cx="3276594" cy="6043902"/>
          </a:xfrm>
          <a:prstGeom prst="rect">
            <a:avLst/>
          </a:prstGeom>
        </p:spPr>
      </p:pic>
      <p:pic>
        <p:nvPicPr>
          <p:cNvPr id="21" name="Picture 20" descr="A picture containing tree, outdoor, sky, lined&#10;&#10;Description automatically generated">
            <a:extLst>
              <a:ext uri="{FF2B5EF4-FFF2-40B4-BE49-F238E27FC236}">
                <a16:creationId xmlns:a16="http://schemas.microsoft.com/office/drawing/2014/main" id="{C5D446D6-EC1D-4AF2-805D-11E23166F48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276594" cy="6030148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600200" y="1524000"/>
            <a:ext cx="11430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algn="ctr"/>
            <a:endParaRPr lang="en-US" sz="8800" dirty="0">
              <a:solidFill>
                <a:schemeClr val="bg1"/>
              </a:solidFill>
            </a:endParaRPr>
          </a:p>
        </p:txBody>
      </p:sp>
      <p:cxnSp>
        <p:nvCxnSpPr>
          <p:cNvPr id="17" name="Straight Connector 16"/>
          <p:cNvCxnSpPr>
            <a:cxnSpLocks/>
          </p:cNvCxnSpPr>
          <p:nvPr/>
        </p:nvCxnSpPr>
        <p:spPr>
          <a:xfrm flipH="1">
            <a:off x="3276599" y="0"/>
            <a:ext cx="1" cy="6934200"/>
          </a:xfrm>
          <a:prstGeom prst="line">
            <a:avLst/>
          </a:prstGeom>
          <a:ln w="50800" cmpd="sng">
            <a:solidFill>
              <a:srgbClr val="1F66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67D33EF4-1B62-4FCE-9676-647E4ACABC66}"/>
              </a:ext>
            </a:extLst>
          </p:cNvPr>
          <p:cNvSpPr/>
          <p:nvPr/>
        </p:nvSpPr>
        <p:spPr>
          <a:xfrm>
            <a:off x="3276599" y="427598"/>
            <a:ext cx="8915401" cy="1096402"/>
          </a:xfrm>
          <a:prstGeom prst="rect">
            <a:avLst/>
          </a:prstGeom>
          <a:solidFill>
            <a:srgbClr val="1F66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4136DB8-0328-460B-9CA8-EBAEC5B93C1E}"/>
              </a:ext>
            </a:extLst>
          </p:cNvPr>
          <p:cNvSpPr txBox="1">
            <a:spLocks/>
          </p:cNvSpPr>
          <p:nvPr/>
        </p:nvSpPr>
        <p:spPr>
          <a:xfrm>
            <a:off x="3733801" y="499889"/>
            <a:ext cx="7842604" cy="92653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US" b="1" dirty="0">
                <a:solidFill>
                  <a:schemeClr val="bg1"/>
                </a:solidFill>
                <a:latin typeface="Work Sans" panose="00000500000000000000" pitchFamily="50" charset="0"/>
                <a:cs typeface="Arial" panose="020B0604020202020204" pitchFamily="34" charset="0"/>
              </a:rPr>
              <a:t>Agenda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53422B-C31D-4403-9FCF-3A5581D67253}"/>
              </a:ext>
            </a:extLst>
          </p:cNvPr>
          <p:cNvSpPr txBox="1"/>
          <p:nvPr/>
        </p:nvSpPr>
        <p:spPr>
          <a:xfrm>
            <a:off x="4191000" y="2209800"/>
            <a:ext cx="7728398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>
                <a:latin typeface="Work Sans" panose="00000500000000000000"/>
              </a:rPr>
              <a:t>Public Engagement Summary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latin typeface="Work Sans" panose="00000500000000000000"/>
              </a:rPr>
              <a:t>Project Prioritization Recommendations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2800" dirty="0">
                <a:latin typeface="Work Sans" panose="00000500000000000000"/>
              </a:rPr>
              <a:t>Strategy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2800" dirty="0">
                <a:latin typeface="Work Sans" panose="00000500000000000000"/>
              </a:rPr>
              <a:t>Criteria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2800" dirty="0">
                <a:latin typeface="Work Sans" panose="00000500000000000000"/>
              </a:rPr>
              <a:t>Phase Recommendations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latin typeface="Work Sans" panose="00000500000000000000"/>
              </a:rPr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19803737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5521BD3-7738-4D89-97B9-5DB4F6B65611}"/>
              </a:ext>
            </a:extLst>
          </p:cNvPr>
          <p:cNvSpPr/>
          <p:nvPr/>
        </p:nvSpPr>
        <p:spPr>
          <a:xfrm>
            <a:off x="0" y="266700"/>
            <a:ext cx="6477000" cy="838200"/>
          </a:xfrm>
          <a:prstGeom prst="rect">
            <a:avLst/>
          </a:prstGeom>
          <a:solidFill>
            <a:srgbClr val="1F66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6ABDCC8-A17D-4B32-AE09-D590F8AB90E8}"/>
              </a:ext>
            </a:extLst>
          </p:cNvPr>
          <p:cNvSpPr txBox="1">
            <a:spLocks/>
          </p:cNvSpPr>
          <p:nvPr/>
        </p:nvSpPr>
        <p:spPr>
          <a:xfrm>
            <a:off x="381000" y="237721"/>
            <a:ext cx="6705600" cy="92653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algn="l">
              <a:tabLst>
                <a:tab pos="2454275" algn="l"/>
              </a:tabLst>
            </a:pPr>
            <a:r>
              <a:rPr lang="en-US" dirty="0">
                <a:solidFill>
                  <a:schemeClr val="bg1"/>
                </a:solidFill>
                <a:latin typeface="Work Sans" panose="00000500000000000000" pitchFamily="50" charset="0"/>
                <a:cs typeface="Arial" panose="020B0604020202020204" pitchFamily="34" charset="0"/>
              </a:rPr>
              <a:t>For your recommendation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7BCABE4-E8E1-4496-A08C-F339EA04563B}"/>
              </a:ext>
            </a:extLst>
          </p:cNvPr>
          <p:cNvSpPr/>
          <p:nvPr/>
        </p:nvSpPr>
        <p:spPr>
          <a:xfrm>
            <a:off x="371475" y="1524000"/>
            <a:ext cx="572452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</a:rPr>
              <a:t>We respectfully request the Parks, Recreation and Beaches Advisory Board’s recommendation to the City Commission to approve the Phase 1 list of projects and proposed park improvements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6" name="Picture 5" descr="A picture containing grass, sky, tree, outdoor&#10;&#10;Description automatically generated">
            <a:extLst>
              <a:ext uri="{FF2B5EF4-FFF2-40B4-BE49-F238E27FC236}">
                <a16:creationId xmlns:a16="http://schemas.microsoft.com/office/drawing/2014/main" id="{59B88CF9-67EB-4737-82B9-42DA0C373E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575" y="1447800"/>
            <a:ext cx="54864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3181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8F183F-3731-4BC7-B220-6079387DA25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E9C5A34-555D-4850-BEA7-4649811E1C57}"/>
              </a:ext>
            </a:extLst>
          </p:cNvPr>
          <p:cNvSpPr/>
          <p:nvPr/>
        </p:nvSpPr>
        <p:spPr>
          <a:xfrm>
            <a:off x="0" y="706706"/>
            <a:ext cx="12192000" cy="1336017"/>
          </a:xfrm>
          <a:prstGeom prst="rect">
            <a:avLst/>
          </a:prstGeom>
          <a:solidFill>
            <a:srgbClr val="1F662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64C6648-E89A-4E84-BEF4-A8C21934BA05}"/>
              </a:ext>
            </a:extLst>
          </p:cNvPr>
          <p:cNvSpPr txBox="1">
            <a:spLocks/>
          </p:cNvSpPr>
          <p:nvPr/>
        </p:nvSpPr>
        <p:spPr>
          <a:xfrm>
            <a:off x="1598324" y="2749428"/>
            <a:ext cx="791572" cy="711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algn="l"/>
            <a:endParaRPr lang="en-US" sz="3600" dirty="0">
              <a:solidFill>
                <a:srgbClr val="176895"/>
              </a:solidFill>
              <a:latin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1FA26C2-C30B-4ED4-A291-93A6CDB1ED4E}"/>
              </a:ext>
            </a:extLst>
          </p:cNvPr>
          <p:cNvSpPr txBox="1">
            <a:spLocks/>
          </p:cNvSpPr>
          <p:nvPr/>
        </p:nvSpPr>
        <p:spPr>
          <a:xfrm>
            <a:off x="685800" y="1008515"/>
            <a:ext cx="10152729" cy="71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chemeClr val="bg1"/>
                </a:solidFill>
                <a:latin typeface="Work Sans" panose="00000500000000000000" pitchFamily="50" charset="0"/>
                <a:cs typeface="Arial" panose="020B0604020202020204" pitchFamily="34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85850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ky, grass, outdoor, child&#10;&#10;Description automatically generated">
            <a:extLst>
              <a:ext uri="{FF2B5EF4-FFF2-40B4-BE49-F238E27FC236}">
                <a16:creationId xmlns:a16="http://schemas.microsoft.com/office/drawing/2014/main" id="{2591B4D8-870A-4B34-9DAB-7191FE4023B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959" y="2603510"/>
            <a:ext cx="4720811" cy="314720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B7E178FB-107F-4CC1-8B62-170FA223A7DC}"/>
              </a:ext>
            </a:extLst>
          </p:cNvPr>
          <p:cNvSpPr/>
          <p:nvPr/>
        </p:nvSpPr>
        <p:spPr>
          <a:xfrm>
            <a:off x="0" y="304801"/>
            <a:ext cx="5154386" cy="762000"/>
          </a:xfrm>
          <a:prstGeom prst="rect">
            <a:avLst/>
          </a:prstGeom>
          <a:solidFill>
            <a:srgbClr val="1F66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BA2C915F-9CBB-4F67-A3A4-F9B224107985}"/>
              </a:ext>
            </a:extLst>
          </p:cNvPr>
          <p:cNvSpPr txBox="1">
            <a:spLocks/>
          </p:cNvSpPr>
          <p:nvPr/>
        </p:nvSpPr>
        <p:spPr>
          <a:xfrm>
            <a:off x="277586" y="222532"/>
            <a:ext cx="4876800" cy="92653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algn="l">
              <a:tabLst>
                <a:tab pos="2454275" algn="l"/>
              </a:tabLst>
            </a:pPr>
            <a:r>
              <a:rPr lang="en-US" dirty="0">
                <a:solidFill>
                  <a:schemeClr val="bg1"/>
                </a:solidFill>
                <a:latin typeface="Work Sans" panose="00000500000000000000" pitchFamily="50" charset="0"/>
                <a:cs typeface="Arial" panose="020B0604020202020204" pitchFamily="34" charset="0"/>
              </a:rPr>
              <a:t>Where are we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5F3EB9-3F4C-4342-AC00-514964332E2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40534" y="297021"/>
            <a:ext cx="5540223" cy="572277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977A0F6-5BB4-4846-B1DD-CBE8A0317498}"/>
              </a:ext>
            </a:extLst>
          </p:cNvPr>
          <p:cNvSpPr/>
          <p:nvPr/>
        </p:nvSpPr>
        <p:spPr>
          <a:xfrm>
            <a:off x="272142" y="1447800"/>
            <a:ext cx="4702629" cy="1046082"/>
          </a:xfrm>
          <a:prstGeom prst="rect">
            <a:avLst/>
          </a:prstGeom>
          <a:solidFill>
            <a:srgbClr val="FFE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18" name="Content Placeholder 1">
            <a:extLst>
              <a:ext uri="{FF2B5EF4-FFF2-40B4-BE49-F238E27FC236}">
                <a16:creationId xmlns:a16="http://schemas.microsoft.com/office/drawing/2014/main" id="{10BD17D4-34FC-4326-89AF-EC7FE603DAD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55510" y="1660799"/>
            <a:ext cx="4819261" cy="4343400"/>
          </a:xfrm>
        </p:spPr>
        <p:txBody>
          <a:bodyPr>
            <a:noAutofit/>
          </a:bodyPr>
          <a:lstStyle/>
          <a:p>
            <a:pPr marL="45720" indent="0" algn="ctr">
              <a:buClr>
                <a:schemeClr val="tx1"/>
              </a:buClr>
              <a:buSzPct val="60000"/>
              <a:buNone/>
            </a:pPr>
            <a:r>
              <a:rPr lang="en-US" sz="4000" spc="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Work Sans" panose="00000500000000000000" pitchFamily="50" charset="0"/>
                <a:cs typeface="Arial" panose="020B0604020202020204" pitchFamily="34" charset="0"/>
              </a:rPr>
              <a:t>A turning point in the program development</a:t>
            </a:r>
          </a:p>
          <a:p>
            <a:pPr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</a:pPr>
            <a:endParaRPr lang="en-US" sz="2800" spc="0" baseline="30000" dirty="0">
              <a:solidFill>
                <a:schemeClr val="tx1">
                  <a:lumMod val="75000"/>
                  <a:lumOff val="25000"/>
                </a:schemeClr>
              </a:solidFill>
              <a:latin typeface="Work Sans" panose="00000500000000000000" pitchFamily="50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  <a:buSzPct val="75000"/>
              <a:buFont typeface="Wingdings" panose="05000000000000000000" pitchFamily="2" charset="2"/>
              <a:buChar char="§"/>
            </a:pPr>
            <a:endParaRPr lang="en-US" sz="2800" spc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ED62DA3-F83B-43FB-8A4C-0D8E1EE24CA6}"/>
              </a:ext>
            </a:extLst>
          </p:cNvPr>
          <p:cNvSpPr/>
          <p:nvPr/>
        </p:nvSpPr>
        <p:spPr>
          <a:xfrm>
            <a:off x="5486399" y="2255581"/>
            <a:ext cx="5540223" cy="3820060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064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picture containing tree, ground, outdoor, lined&#10;&#10;Description automatically generated">
            <a:extLst>
              <a:ext uri="{FF2B5EF4-FFF2-40B4-BE49-F238E27FC236}">
                <a16:creationId xmlns:a16="http://schemas.microsoft.com/office/drawing/2014/main" id="{BA77026E-32FE-445C-9416-ACE864DD95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5943600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1E7CC5D-2BFC-49E7-ACF1-00793A7AE928}"/>
              </a:ext>
            </a:extLst>
          </p:cNvPr>
          <p:cNvSpPr/>
          <p:nvPr/>
        </p:nvSpPr>
        <p:spPr>
          <a:xfrm>
            <a:off x="491066" y="241847"/>
            <a:ext cx="8348134" cy="1046082"/>
          </a:xfrm>
          <a:prstGeom prst="rect">
            <a:avLst/>
          </a:prstGeom>
          <a:solidFill>
            <a:srgbClr val="FFE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AA11595-4412-4B48-9A54-91B33823A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066" y="460089"/>
            <a:ext cx="9244613" cy="609599"/>
          </a:xfrm>
        </p:spPr>
        <p:txBody>
          <a:bodyPr/>
          <a:lstStyle/>
          <a:p>
            <a:pPr algn="l"/>
            <a:r>
              <a:rPr lang="en-US" dirty="0"/>
              <a:t>1. Public Engagement Summary</a:t>
            </a:r>
          </a:p>
        </p:txBody>
      </p:sp>
    </p:spTree>
    <p:extLst>
      <p:ext uri="{BB962C8B-B14F-4D97-AF65-F5344CB8AC3E}">
        <p14:creationId xmlns:p14="http://schemas.microsoft.com/office/powerpoint/2010/main" val="2000591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804D499-D08F-4261-BFDE-C138EB4CAA75}"/>
              </a:ext>
            </a:extLst>
          </p:cNvPr>
          <p:cNvSpPr/>
          <p:nvPr/>
        </p:nvSpPr>
        <p:spPr>
          <a:xfrm>
            <a:off x="0" y="1304408"/>
            <a:ext cx="6096000" cy="5581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2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Work Sans" panose="00000500000000000000" pitchFamily="50" charset="0"/>
                <a:cs typeface="Arial" panose="020B0604020202020204" pitchFamily="34" charset="0"/>
              </a:rPr>
              <a:t>Summary of participation </a:t>
            </a:r>
          </a:p>
          <a:p>
            <a:pPr marL="1200150" lvl="3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Work Sans" panose="00000500000000000000" pitchFamily="50" charset="0"/>
                <a:cs typeface="Arial" panose="020B0604020202020204" pitchFamily="34" charset="0"/>
              </a:rPr>
              <a:t>6,452 Virtual Open House Visits</a:t>
            </a:r>
          </a:p>
          <a:p>
            <a:pPr marL="1200150" lvl="3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Work Sans" panose="00000500000000000000" pitchFamily="50" charset="0"/>
                <a:cs typeface="Arial" panose="020B0604020202020204" pitchFamily="34" charset="0"/>
              </a:rPr>
              <a:t>4,700 Comment Portal Views</a:t>
            </a:r>
          </a:p>
          <a:p>
            <a:pPr marL="1200150" lvl="3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Work Sans" panose="00000500000000000000" pitchFamily="50" charset="0"/>
                <a:cs typeface="Arial" panose="020B0604020202020204" pitchFamily="34" charset="0"/>
              </a:rPr>
              <a:t>1,164 participants provided 3,468 comments and responses </a:t>
            </a:r>
          </a:p>
          <a:p>
            <a:pPr marL="1200150" lvl="3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Work Sans" panose="00000500000000000000" pitchFamily="50" charset="0"/>
                <a:cs typeface="Arial" panose="020B0604020202020204" pitchFamily="34" charset="0"/>
              </a:rPr>
              <a:t>534 participants left contact information</a:t>
            </a:r>
          </a:p>
          <a:p>
            <a:pPr marL="1200150" lvl="3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Work Sans" panose="00000500000000000000" pitchFamily="50" charset="0"/>
              <a:cs typeface="Arial" panose="020B0604020202020204" pitchFamily="34" charset="0"/>
            </a:endParaRPr>
          </a:p>
          <a:p>
            <a:endParaRPr lang="en-US" sz="2800" baseline="30000" dirty="0">
              <a:solidFill>
                <a:srgbClr val="000000"/>
              </a:solidFill>
              <a:latin typeface="AECOM Sans Light" panose="020B0404020202020204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7E178FB-107F-4CC1-8B62-170FA223A7DC}"/>
              </a:ext>
            </a:extLst>
          </p:cNvPr>
          <p:cNvSpPr/>
          <p:nvPr/>
        </p:nvSpPr>
        <p:spPr>
          <a:xfrm>
            <a:off x="0" y="266700"/>
            <a:ext cx="7060521" cy="838200"/>
          </a:xfrm>
          <a:prstGeom prst="rect">
            <a:avLst/>
          </a:prstGeom>
          <a:solidFill>
            <a:srgbClr val="1F66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BA2C915F-9CBB-4F67-A3A4-F9B224107985}"/>
              </a:ext>
            </a:extLst>
          </p:cNvPr>
          <p:cNvSpPr txBox="1">
            <a:spLocks/>
          </p:cNvSpPr>
          <p:nvPr/>
        </p:nvSpPr>
        <p:spPr>
          <a:xfrm>
            <a:off x="381000" y="237721"/>
            <a:ext cx="8686800" cy="92653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algn="l">
              <a:tabLst>
                <a:tab pos="2454275" algn="l"/>
              </a:tabLst>
            </a:pPr>
            <a:r>
              <a:rPr lang="en-US" sz="2800" dirty="0">
                <a:solidFill>
                  <a:schemeClr val="bg1"/>
                </a:solidFill>
                <a:latin typeface="Work Sans" panose="00000500000000000000" pitchFamily="50" charset="0"/>
                <a:cs typeface="Arial" panose="020B0604020202020204" pitchFamily="34" charset="0"/>
              </a:rPr>
              <a:t>Public engagement summary</a:t>
            </a:r>
          </a:p>
        </p:txBody>
      </p:sp>
      <p:pic>
        <p:nvPicPr>
          <p:cNvPr id="5" name="Picture 4" descr="Qr code&#10;&#10;Description automatically generated">
            <a:extLst>
              <a:ext uri="{FF2B5EF4-FFF2-40B4-BE49-F238E27FC236}">
                <a16:creationId xmlns:a16="http://schemas.microsoft.com/office/drawing/2014/main" id="{03CF03D3-14D1-4EAC-AE5E-1E9C9C2ECBC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1200" y="4768337"/>
            <a:ext cx="1219200" cy="12192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72BA742-8E39-4ABE-841D-275B9FE6AEAA}"/>
              </a:ext>
            </a:extLst>
          </p:cNvPr>
          <p:cNvSpPr/>
          <p:nvPr/>
        </p:nvSpPr>
        <p:spPr>
          <a:xfrm>
            <a:off x="7190493" y="5029796"/>
            <a:ext cx="4800600" cy="666176"/>
          </a:xfrm>
          <a:prstGeom prst="rect">
            <a:avLst/>
          </a:prstGeom>
          <a:solidFill>
            <a:srgbClr val="FFE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F582F18-9F91-41D5-99E1-BF230FA9C3A1}"/>
              </a:ext>
            </a:extLst>
          </p:cNvPr>
          <p:cNvSpPr txBox="1">
            <a:spLocks/>
          </p:cNvSpPr>
          <p:nvPr/>
        </p:nvSpPr>
        <p:spPr>
          <a:xfrm>
            <a:off x="7342893" y="4898113"/>
            <a:ext cx="8686800" cy="92653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algn="l">
              <a:tabLst>
                <a:tab pos="2454275" algn="l"/>
              </a:tabLst>
            </a:pPr>
            <a:r>
              <a:rPr lang="en-US" sz="2400" dirty="0">
                <a:solidFill>
                  <a:srgbClr val="1F6621"/>
                </a:solidFill>
                <a:latin typeface="Work Sans" panose="00000500000000000000" pitchFamily="50" charset="0"/>
                <a:cs typeface="Arial" panose="020B0604020202020204" pitchFamily="34" charset="0"/>
              </a:rPr>
              <a:t>FTLparksprojects.com</a:t>
            </a:r>
          </a:p>
        </p:txBody>
      </p:sp>
      <p:pic>
        <p:nvPicPr>
          <p:cNvPr id="4" name="Picture 3" descr="A picture containing text, floor, indoor&#10;&#10;Description automatically generated">
            <a:extLst>
              <a:ext uri="{FF2B5EF4-FFF2-40B4-BE49-F238E27FC236}">
                <a16:creationId xmlns:a16="http://schemas.microsoft.com/office/drawing/2014/main" id="{68937F21-F8B5-433E-A242-21117849872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48400" y="1383130"/>
            <a:ext cx="5792814" cy="3039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664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outdoor, person, people, group&#10;&#10;Description automatically generated">
            <a:extLst>
              <a:ext uri="{FF2B5EF4-FFF2-40B4-BE49-F238E27FC236}">
                <a16:creationId xmlns:a16="http://schemas.microsoft.com/office/drawing/2014/main" id="{C8BA84B5-C1F6-4B31-A5D0-374065DF9B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96801" y="3138980"/>
            <a:ext cx="4137999" cy="275866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3DA4561-2714-4A14-B0EE-7125A39C59EA}"/>
              </a:ext>
            </a:extLst>
          </p:cNvPr>
          <p:cNvSpPr/>
          <p:nvPr/>
        </p:nvSpPr>
        <p:spPr>
          <a:xfrm>
            <a:off x="76200" y="1393720"/>
            <a:ext cx="7315200" cy="992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0150" lvl="3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Work Sans" panose="00000500000000000000" pitchFamily="50" charset="0"/>
              <a:cs typeface="Arial" panose="020B0604020202020204" pitchFamily="34" charset="0"/>
            </a:endParaRPr>
          </a:p>
          <a:p>
            <a:pPr lvl="1">
              <a:lnSpc>
                <a:spcPts val="1500"/>
              </a:lnSpc>
            </a:pPr>
            <a:endParaRPr lang="en-US" baseline="30000" dirty="0">
              <a:solidFill>
                <a:srgbClr val="000000"/>
              </a:solidFill>
              <a:latin typeface="AECOM Sans Light" panose="020B0404020202020204"/>
            </a:endParaRPr>
          </a:p>
          <a:p>
            <a:endParaRPr lang="en-US" baseline="30000" dirty="0">
              <a:solidFill>
                <a:srgbClr val="000000"/>
              </a:solidFill>
              <a:latin typeface="AECOM Sans Light" panose="020B040402020202020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8467B2A-F059-430D-82C2-C484811C8424}"/>
              </a:ext>
            </a:extLst>
          </p:cNvPr>
          <p:cNvSpPr/>
          <p:nvPr/>
        </p:nvSpPr>
        <p:spPr>
          <a:xfrm>
            <a:off x="0" y="266700"/>
            <a:ext cx="7060521" cy="838200"/>
          </a:xfrm>
          <a:prstGeom prst="rect">
            <a:avLst/>
          </a:prstGeom>
          <a:solidFill>
            <a:srgbClr val="1F66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1A6FB47-8FBE-4E43-AA0C-4871453C775A}"/>
              </a:ext>
            </a:extLst>
          </p:cNvPr>
          <p:cNvSpPr txBox="1">
            <a:spLocks/>
          </p:cNvSpPr>
          <p:nvPr/>
        </p:nvSpPr>
        <p:spPr>
          <a:xfrm>
            <a:off x="381000" y="237721"/>
            <a:ext cx="6629400" cy="92653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algn="l">
              <a:tabLst>
                <a:tab pos="2454275" algn="l"/>
              </a:tabLst>
            </a:pPr>
            <a:r>
              <a:rPr lang="en-US" sz="2800" dirty="0">
                <a:solidFill>
                  <a:schemeClr val="bg1"/>
                </a:solidFill>
                <a:latin typeface="Work Sans" panose="00000500000000000000" pitchFamily="50" charset="0"/>
                <a:cs typeface="Arial" panose="020B0604020202020204" pitchFamily="34" charset="0"/>
              </a:rPr>
              <a:t>Public engagement summary</a:t>
            </a:r>
          </a:p>
        </p:txBody>
      </p:sp>
      <p:pic>
        <p:nvPicPr>
          <p:cNvPr id="4" name="Picture 3" descr="A picture containing grass, sky, outdoor, ground&#10;&#10;Description automatically generated">
            <a:extLst>
              <a:ext uri="{FF2B5EF4-FFF2-40B4-BE49-F238E27FC236}">
                <a16:creationId xmlns:a16="http://schemas.microsoft.com/office/drawing/2014/main" id="{D1617E06-DBB8-4B5F-BC67-2F9E6F52E19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6801" y="289334"/>
            <a:ext cx="4137999" cy="275866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8BAC735-1AB3-4251-ACF8-DAF074C95DDC}"/>
              </a:ext>
            </a:extLst>
          </p:cNvPr>
          <p:cNvSpPr/>
          <p:nvPr/>
        </p:nvSpPr>
        <p:spPr>
          <a:xfrm>
            <a:off x="228600" y="1366897"/>
            <a:ext cx="6629400" cy="5380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2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Work Sans" panose="00000500000000000000" pitchFamily="50" charset="0"/>
                <a:cs typeface="Arial" panose="020B0604020202020204" pitchFamily="34" charset="0"/>
              </a:rPr>
              <a:t>Concurrence</a:t>
            </a:r>
          </a:p>
          <a:p>
            <a:pPr marL="1200150" lvl="3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Work Sans" panose="00000500000000000000" pitchFamily="50" charset="0"/>
                <a:cs typeface="Arial" panose="020B0604020202020204" pitchFamily="34" charset="0"/>
              </a:rPr>
              <a:t>90 total parks </a:t>
            </a:r>
          </a:p>
          <a:p>
            <a:pPr marL="1657350" lvl="4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Work Sans" panose="00000500000000000000" pitchFamily="50" charset="0"/>
                <a:cs typeface="Arial" panose="020B0604020202020204" pitchFamily="34" charset="0"/>
              </a:rPr>
              <a:t>55 have full concurrence </a:t>
            </a:r>
          </a:p>
          <a:p>
            <a:pPr marL="1657350" lvl="4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Work Sans" panose="00000500000000000000" pitchFamily="50" charset="0"/>
                <a:cs typeface="Arial" panose="020B0604020202020204" pitchFamily="34" charset="0"/>
              </a:rPr>
              <a:t>13 minor corrections</a:t>
            </a:r>
          </a:p>
          <a:p>
            <a:pPr marL="1314450" lvl="4">
              <a:spcAft>
                <a:spcPts val="600"/>
              </a:spcAft>
            </a:pP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Work Sans" panose="00000500000000000000" pitchFamily="50" charset="0"/>
              <a:cs typeface="Arial" panose="020B0604020202020204" pitchFamily="34" charset="0"/>
            </a:endParaRPr>
          </a:p>
          <a:p>
            <a:pPr marL="1657350" lvl="4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Work Sans" panose="00000500000000000000" pitchFamily="50" charset="0"/>
                <a:cs typeface="Arial" panose="020B0604020202020204" pitchFamily="34" charset="0"/>
              </a:rPr>
              <a:t>9 New Parks to be designed</a:t>
            </a:r>
          </a:p>
          <a:p>
            <a:pPr marL="1657350" lvl="4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Work Sans" panose="00000500000000000000" pitchFamily="50" charset="0"/>
                <a:cs typeface="Arial" panose="020B0604020202020204" pitchFamily="34" charset="0"/>
              </a:rPr>
              <a:t>13 require follow up</a:t>
            </a:r>
          </a:p>
          <a:p>
            <a:pPr marL="1200150" lvl="3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Work Sans" panose="00000500000000000000" pitchFamily="50" charset="0"/>
              <a:cs typeface="Arial" panose="020B0604020202020204" pitchFamily="34" charset="0"/>
            </a:endParaRPr>
          </a:p>
          <a:p>
            <a:pPr marL="1200150" lvl="3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Work Sans" panose="00000500000000000000" pitchFamily="50" charset="0"/>
              <a:cs typeface="Arial" panose="020B0604020202020204" pitchFamily="34" charset="0"/>
            </a:endParaRPr>
          </a:p>
          <a:p>
            <a:endParaRPr lang="en-US" sz="2800" baseline="30000" dirty="0">
              <a:solidFill>
                <a:srgbClr val="000000"/>
              </a:solidFill>
              <a:latin typeface="AECOM Sans Light" panose="020B04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824473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9A19FA8-BDA5-49D2-9847-C043C96154EA}"/>
              </a:ext>
            </a:extLst>
          </p:cNvPr>
          <p:cNvSpPr/>
          <p:nvPr/>
        </p:nvSpPr>
        <p:spPr>
          <a:xfrm>
            <a:off x="0" y="266700"/>
            <a:ext cx="7060521" cy="838200"/>
          </a:xfrm>
          <a:prstGeom prst="rect">
            <a:avLst/>
          </a:prstGeom>
          <a:solidFill>
            <a:srgbClr val="1F66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3859F11-A96D-4C14-9F7B-A5B9F5E0C54C}"/>
              </a:ext>
            </a:extLst>
          </p:cNvPr>
          <p:cNvSpPr txBox="1">
            <a:spLocks/>
          </p:cNvSpPr>
          <p:nvPr/>
        </p:nvSpPr>
        <p:spPr>
          <a:xfrm>
            <a:off x="381000" y="237721"/>
            <a:ext cx="8686800" cy="92653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algn="l">
              <a:tabLst>
                <a:tab pos="2454275" algn="l"/>
              </a:tabLst>
            </a:pPr>
            <a:r>
              <a:rPr lang="en-US" sz="2800" dirty="0">
                <a:solidFill>
                  <a:schemeClr val="bg1"/>
                </a:solidFill>
                <a:latin typeface="Work Sans" panose="00000500000000000000" pitchFamily="50" charset="0"/>
                <a:cs typeface="Arial" panose="020B0604020202020204" pitchFamily="34" charset="0"/>
              </a:rPr>
              <a:t>Public engagement summary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5FF54A9-F742-43CB-A851-572A7ED0E3F6}"/>
              </a:ext>
            </a:extLst>
          </p:cNvPr>
          <p:cNvSpPr/>
          <p:nvPr/>
        </p:nvSpPr>
        <p:spPr>
          <a:xfrm>
            <a:off x="0" y="1320343"/>
            <a:ext cx="97536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2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Work Sans" panose="00000500000000000000" pitchFamily="50" charset="0"/>
                <a:cs typeface="Arial" panose="020B0604020202020204" pitchFamily="34" charset="0"/>
              </a:rPr>
              <a:t>Summary of findings</a:t>
            </a:r>
          </a:p>
          <a:p>
            <a:pPr marL="1200150" lvl="3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Work Sans" panose="00000500000000000000" pitchFamily="50" charset="0"/>
                <a:cs typeface="Arial" panose="020B0604020202020204" pitchFamily="34" charset="0"/>
              </a:rPr>
              <a:t>Access to parks</a:t>
            </a:r>
          </a:p>
          <a:p>
            <a:pPr marL="1200150" lvl="3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Work Sans" panose="00000500000000000000" pitchFamily="50" charset="0"/>
                <a:cs typeface="Arial" panose="020B0604020202020204" pitchFamily="34" charset="0"/>
              </a:rPr>
              <a:t>Community facilities</a:t>
            </a:r>
          </a:p>
          <a:p>
            <a:pPr marL="1200150" lvl="3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Work Sans" panose="00000500000000000000" pitchFamily="50" charset="0"/>
                <a:cs typeface="Arial" panose="020B0604020202020204" pitchFamily="34" charset="0"/>
              </a:rPr>
              <a:t>Canoe / Kayak Launches</a:t>
            </a:r>
          </a:p>
          <a:p>
            <a:pPr marL="1200150" lvl="3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Work Sans" panose="00000500000000000000" pitchFamily="50" charset="0"/>
                <a:cs typeface="Arial" panose="020B0604020202020204" pitchFamily="34" charset="0"/>
              </a:rPr>
              <a:t>Dog parks</a:t>
            </a:r>
          </a:p>
          <a:p>
            <a:pPr marL="1200150" lvl="3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Work Sans" panose="00000500000000000000" pitchFamily="50" charset="0"/>
                <a:cs typeface="Arial" panose="020B0604020202020204" pitchFamily="34" charset="0"/>
              </a:rPr>
              <a:t>More trees</a:t>
            </a:r>
          </a:p>
          <a:p>
            <a:pPr marL="1200150" lvl="3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Work Sans" panose="00000500000000000000" pitchFamily="50" charset="0"/>
                <a:cs typeface="Arial" panose="020B0604020202020204" pitchFamily="34" charset="0"/>
              </a:rPr>
              <a:t>Natural areas and beautification</a:t>
            </a:r>
          </a:p>
          <a:p>
            <a:pPr marL="1200150" lvl="3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Work Sans" panose="00000500000000000000" pitchFamily="50" charset="0"/>
                <a:cs typeface="Arial" panose="020B0604020202020204" pitchFamily="34" charset="0"/>
              </a:rPr>
              <a:t>Open spaces / passive areas</a:t>
            </a:r>
          </a:p>
          <a:p>
            <a:pPr marL="1200150" lvl="3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Work Sans" panose="00000500000000000000" pitchFamily="50" charset="0"/>
                <a:cs typeface="Arial" panose="020B0604020202020204" pitchFamily="34" charset="0"/>
              </a:rPr>
              <a:t>Outdoor fitness equipment</a:t>
            </a:r>
          </a:p>
          <a:p>
            <a:pPr marL="1200150" lvl="3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Work Sans" panose="00000500000000000000" pitchFamily="50" charset="0"/>
                <a:cs typeface="Arial" panose="020B0604020202020204" pitchFamily="34" charset="0"/>
              </a:rPr>
              <a:t>Pathways</a:t>
            </a:r>
          </a:p>
          <a:p>
            <a:pPr marL="1200150" lvl="3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Work Sans" panose="00000500000000000000" pitchFamily="50" charset="0"/>
                <a:cs typeface="Arial" panose="020B0604020202020204" pitchFamily="34" charset="0"/>
              </a:rPr>
              <a:t>Pickleball</a:t>
            </a:r>
          </a:p>
          <a:p>
            <a:pPr marL="1200150" lvl="3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Work Sans" panose="00000500000000000000" pitchFamily="50" charset="0"/>
                <a:cs typeface="Arial" panose="020B0604020202020204" pitchFamily="34" charset="0"/>
              </a:rPr>
              <a:t>Playgrounds / shade</a:t>
            </a:r>
          </a:p>
          <a:p>
            <a:pPr marL="1200150" lvl="3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Work Sans" panose="00000500000000000000" pitchFamily="50" charset="0"/>
                <a:cs typeface="Arial" panose="020B0604020202020204" pitchFamily="34" charset="0"/>
              </a:rPr>
              <a:t>Sidewalk connections &amp; crosswalks</a:t>
            </a:r>
          </a:p>
          <a:p>
            <a:pPr marL="1200150" lvl="3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Work Sans" panose="00000500000000000000" pitchFamily="50" charset="0"/>
                <a:cs typeface="Arial" panose="020B0604020202020204" pitchFamily="34" charset="0"/>
              </a:rPr>
              <a:t>Skate Park</a:t>
            </a:r>
          </a:p>
          <a:p>
            <a:pPr marL="1200150" lvl="3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Work Sans" panose="00000500000000000000" pitchFamily="50" charset="0"/>
                <a:cs typeface="Arial" panose="020B0604020202020204" pitchFamily="34" charset="0"/>
              </a:rPr>
              <a:t>Water access and shoreline improvements</a:t>
            </a:r>
          </a:p>
          <a:p>
            <a:pPr marL="1200150" lvl="3" indent="-342900"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Work Sans" panose="00000500000000000000" pitchFamily="50" charset="0"/>
              <a:cs typeface="Arial" panose="020B0604020202020204" pitchFamily="34" charset="0"/>
            </a:endParaRPr>
          </a:p>
          <a:p>
            <a:pPr marL="1200150" lvl="3" indent="-342900"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Work Sans" panose="00000500000000000000" pitchFamily="50" charset="0"/>
              <a:cs typeface="Arial" panose="020B0604020202020204" pitchFamily="34" charset="0"/>
            </a:endParaRPr>
          </a:p>
          <a:p>
            <a:pPr marL="1200150" lvl="3" indent="-342900"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Work Sans" panose="00000500000000000000" pitchFamily="50" charset="0"/>
              <a:cs typeface="Arial" panose="020B0604020202020204" pitchFamily="34" charset="0"/>
            </a:endParaRPr>
          </a:p>
          <a:p>
            <a:pPr marL="1200150" lvl="3" indent="-342900"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Work Sans" panose="00000500000000000000" pitchFamily="50" charset="0"/>
              <a:cs typeface="Arial" panose="020B0604020202020204" pitchFamily="34" charset="0"/>
            </a:endParaRPr>
          </a:p>
          <a:p>
            <a:pPr lvl="1"/>
            <a:endParaRPr lang="en-US" sz="1600" baseline="30000" dirty="0">
              <a:solidFill>
                <a:srgbClr val="000000"/>
              </a:solidFill>
              <a:latin typeface="AECOM Sans Light" panose="020B0404020202020204"/>
            </a:endParaRPr>
          </a:p>
          <a:p>
            <a:endParaRPr lang="en-US" sz="1600" baseline="30000" dirty="0">
              <a:solidFill>
                <a:srgbClr val="000000"/>
              </a:solidFill>
              <a:latin typeface="AECOM Sans Light" panose="020B0404020202020204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27DAD5F-9F88-4B4B-833C-B0018A3FAE8C}"/>
              </a:ext>
            </a:extLst>
          </p:cNvPr>
          <p:cNvSpPr/>
          <p:nvPr/>
        </p:nvSpPr>
        <p:spPr>
          <a:xfrm>
            <a:off x="6705600" y="4551997"/>
            <a:ext cx="5105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0" lvl="3"/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Work Sans" panose="00000500000000000000" pitchFamily="50" charset="0"/>
                <a:cs typeface="Arial" panose="020B0604020202020204" pitchFamily="34" charset="0"/>
              </a:rPr>
              <a:t>Lots of people happy to see improvements!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5FA500-7629-4EF6-BD14-616B693EAE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0" y="1676400"/>
            <a:ext cx="4340728" cy="253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548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8D5922D7-CBB0-4652-9EF9-3A83186CD04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91400" y="936183"/>
            <a:ext cx="4619963" cy="409301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3DA4561-2714-4A14-B0EE-7125A39C59EA}"/>
              </a:ext>
            </a:extLst>
          </p:cNvPr>
          <p:cNvSpPr/>
          <p:nvPr/>
        </p:nvSpPr>
        <p:spPr>
          <a:xfrm>
            <a:off x="76200" y="1393720"/>
            <a:ext cx="6934200" cy="57015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2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Work Sans" panose="00000500000000000000" pitchFamily="50" charset="0"/>
                <a:cs typeface="Arial" panose="020B0604020202020204" pitchFamily="34" charset="0"/>
              </a:rPr>
              <a:t>Park Example – Greenfield Park</a:t>
            </a:r>
          </a:p>
          <a:p>
            <a:pPr marL="1200150" lvl="3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Work Sans" panose="00000500000000000000" pitchFamily="50" charset="0"/>
                <a:cs typeface="Arial" panose="020B0604020202020204" pitchFamily="34" charset="0"/>
              </a:rPr>
              <a:t>245 Engagement Portal Views</a:t>
            </a:r>
          </a:p>
          <a:p>
            <a:pPr marL="1200150" lvl="3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Work Sans" panose="00000500000000000000" pitchFamily="50" charset="0"/>
                <a:cs typeface="Arial" panose="020B0604020202020204" pitchFamily="34" charset="0"/>
              </a:rPr>
              <a:t>15 Participants</a:t>
            </a:r>
          </a:p>
          <a:p>
            <a:pPr marL="1200150" lvl="3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Work Sans" panose="00000500000000000000" pitchFamily="50" charset="0"/>
                <a:cs typeface="Arial" panose="020B0604020202020204" pitchFamily="34" charset="0"/>
              </a:rPr>
              <a:t>41 Comments &amp; Responses</a:t>
            </a:r>
          </a:p>
          <a:p>
            <a:pPr marL="742950" lvl="2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Work Sans" panose="00000500000000000000" pitchFamily="50" charset="0"/>
                <a:cs typeface="Arial" panose="020B0604020202020204" pitchFamily="34" charset="0"/>
              </a:rPr>
              <a:t>Common Themes:</a:t>
            </a:r>
          </a:p>
          <a:p>
            <a:pPr marL="1200150" lvl="3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Work Sans" panose="00000500000000000000" pitchFamily="50" charset="0"/>
                <a:cs typeface="Arial" panose="020B0604020202020204" pitchFamily="34" charset="0"/>
              </a:rPr>
              <a:t>Playground Upgrades / Swings</a:t>
            </a:r>
          </a:p>
          <a:p>
            <a:pPr marL="1200150" lvl="3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Work Sans" panose="00000500000000000000" pitchFamily="50" charset="0"/>
                <a:cs typeface="Arial" panose="020B0604020202020204" pitchFamily="34" charset="0"/>
              </a:rPr>
              <a:t>Shade</a:t>
            </a:r>
          </a:p>
          <a:p>
            <a:pPr marL="1200150" lvl="3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Work Sans" panose="00000500000000000000" pitchFamily="50" charset="0"/>
                <a:cs typeface="Arial" panose="020B0604020202020204" pitchFamily="34" charset="0"/>
              </a:rPr>
              <a:t>Pavilion</a:t>
            </a:r>
          </a:p>
          <a:p>
            <a:pPr marL="1200150" lvl="3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Work Sans" panose="00000500000000000000" pitchFamily="50" charset="0"/>
                <a:cs typeface="Arial" panose="020B0604020202020204" pitchFamily="34" charset="0"/>
              </a:rPr>
              <a:t>Happy with Improvements!</a:t>
            </a:r>
          </a:p>
          <a:p>
            <a:pPr marL="1200150" lvl="3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Work Sans" panose="00000500000000000000" pitchFamily="50" charset="0"/>
              <a:cs typeface="Arial" panose="020B0604020202020204" pitchFamily="34" charset="0"/>
            </a:endParaRPr>
          </a:p>
          <a:p>
            <a:pPr lvl="1">
              <a:lnSpc>
                <a:spcPts val="1500"/>
              </a:lnSpc>
            </a:pPr>
            <a:endParaRPr lang="en-US" baseline="30000" dirty="0">
              <a:solidFill>
                <a:srgbClr val="000000"/>
              </a:solidFill>
              <a:latin typeface="AECOM Sans Light" panose="020B0404020202020204"/>
            </a:endParaRPr>
          </a:p>
          <a:p>
            <a:endParaRPr lang="en-US" baseline="30000" dirty="0">
              <a:solidFill>
                <a:srgbClr val="000000"/>
              </a:solidFill>
              <a:latin typeface="AECOM Sans Light" panose="020B040402020202020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B5C089F-6BF7-4D9B-BF71-EAF81ABDB979}"/>
              </a:ext>
            </a:extLst>
          </p:cNvPr>
          <p:cNvSpPr/>
          <p:nvPr/>
        </p:nvSpPr>
        <p:spPr>
          <a:xfrm>
            <a:off x="0" y="266700"/>
            <a:ext cx="7060521" cy="838200"/>
          </a:xfrm>
          <a:prstGeom prst="rect">
            <a:avLst/>
          </a:prstGeom>
          <a:solidFill>
            <a:srgbClr val="1F66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D5D2BA9-AC21-40D0-8B74-F0AA543CA993}"/>
              </a:ext>
            </a:extLst>
          </p:cNvPr>
          <p:cNvSpPr txBox="1">
            <a:spLocks/>
          </p:cNvSpPr>
          <p:nvPr/>
        </p:nvSpPr>
        <p:spPr>
          <a:xfrm>
            <a:off x="381000" y="237721"/>
            <a:ext cx="8686800" cy="92653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algn="l">
              <a:tabLst>
                <a:tab pos="2454275" algn="l"/>
              </a:tabLst>
            </a:pPr>
            <a:r>
              <a:rPr lang="en-US" sz="2800" dirty="0">
                <a:solidFill>
                  <a:schemeClr val="bg1"/>
                </a:solidFill>
                <a:latin typeface="Work Sans" panose="00000500000000000000" pitchFamily="50" charset="0"/>
                <a:cs typeface="Arial" panose="020B0604020202020204" pitchFamily="34" charset="0"/>
              </a:rPr>
              <a:t>Public engagement summary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4D4E2F2-335B-42C1-81DE-C9EECAEDBF93}"/>
              </a:ext>
            </a:extLst>
          </p:cNvPr>
          <p:cNvSpPr/>
          <p:nvPr/>
        </p:nvSpPr>
        <p:spPr>
          <a:xfrm>
            <a:off x="5688117" y="5229689"/>
            <a:ext cx="1978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1F6621"/>
                </a:solidFill>
                <a:latin typeface="Work Sans" panose="00000500000000000000" pitchFamily="50" charset="0"/>
                <a:cs typeface="Arial" panose="020B0604020202020204" pitchFamily="34" charset="0"/>
              </a:rPr>
              <a:t>Greenfield Park</a:t>
            </a:r>
            <a:endParaRPr lang="en-US" b="1" dirty="0">
              <a:solidFill>
                <a:srgbClr val="1F6621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F74275C-4F7A-4A7B-9896-EFAC2EF119D9}"/>
              </a:ext>
            </a:extLst>
          </p:cNvPr>
          <p:cNvSpPr/>
          <p:nvPr/>
        </p:nvSpPr>
        <p:spPr>
          <a:xfrm>
            <a:off x="10210800" y="2593085"/>
            <a:ext cx="330734" cy="33073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2CC6800-A064-493C-93E4-3C2F3C5EE3A3}"/>
              </a:ext>
            </a:extLst>
          </p:cNvPr>
          <p:cNvSpPr/>
          <p:nvPr/>
        </p:nvSpPr>
        <p:spPr>
          <a:xfrm rot="1173064">
            <a:off x="9658716" y="2588194"/>
            <a:ext cx="244090" cy="169650"/>
          </a:xfrm>
          <a:prstGeom prst="rect">
            <a:avLst/>
          </a:prstGeom>
          <a:solidFill>
            <a:srgbClr val="1F662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2F52316-6C3D-48FE-A5A1-DA5BA6D17A58}"/>
              </a:ext>
            </a:extLst>
          </p:cNvPr>
          <p:cNvCxnSpPr>
            <a:cxnSpLocks/>
            <a:stCxn id="4" idx="3"/>
            <a:endCxn id="13" idx="0"/>
          </p:cNvCxnSpPr>
          <p:nvPr/>
        </p:nvCxnSpPr>
        <p:spPr>
          <a:xfrm flipV="1">
            <a:off x="7666544" y="2593085"/>
            <a:ext cx="2142603" cy="2821270"/>
          </a:xfrm>
          <a:prstGeom prst="line">
            <a:avLst/>
          </a:prstGeom>
          <a:ln w="38100">
            <a:solidFill>
              <a:srgbClr val="548F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CE0B4D18-56D0-4758-89E3-BF8D03395515}"/>
              </a:ext>
            </a:extLst>
          </p:cNvPr>
          <p:cNvSpPr/>
          <p:nvPr/>
        </p:nvSpPr>
        <p:spPr>
          <a:xfrm>
            <a:off x="9924301" y="2539209"/>
            <a:ext cx="330734" cy="33073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1AF6E58F-4070-4BDA-80A8-B9E66BD9C701}"/>
              </a:ext>
            </a:extLst>
          </p:cNvPr>
          <p:cNvSpPr/>
          <p:nvPr/>
        </p:nvSpPr>
        <p:spPr>
          <a:xfrm>
            <a:off x="8915327" y="2312903"/>
            <a:ext cx="330734" cy="33073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47D96D3B-1866-42B9-972F-A1CA4CE634C1}"/>
              </a:ext>
            </a:extLst>
          </p:cNvPr>
          <p:cNvSpPr/>
          <p:nvPr/>
        </p:nvSpPr>
        <p:spPr>
          <a:xfrm>
            <a:off x="10154058" y="2994403"/>
            <a:ext cx="330734" cy="33073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7B6229F8-C44B-48F8-98C0-293DD1B3B6E7}"/>
              </a:ext>
            </a:extLst>
          </p:cNvPr>
          <p:cNvSpPr/>
          <p:nvPr/>
        </p:nvSpPr>
        <p:spPr>
          <a:xfrm>
            <a:off x="10484937" y="3159770"/>
            <a:ext cx="330734" cy="33073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818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DA4561-2714-4A14-B0EE-7125A39C59EA}"/>
              </a:ext>
            </a:extLst>
          </p:cNvPr>
          <p:cNvSpPr/>
          <p:nvPr/>
        </p:nvSpPr>
        <p:spPr>
          <a:xfrm>
            <a:off x="76200" y="1446687"/>
            <a:ext cx="5562600" cy="43473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2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Work Sans" panose="00000500000000000000" pitchFamily="50" charset="0"/>
                <a:cs typeface="Arial" panose="020B0604020202020204" pitchFamily="34" charset="0"/>
              </a:rPr>
              <a:t>Top Priorities:</a:t>
            </a:r>
          </a:p>
          <a:p>
            <a:pPr marL="1200150" lvl="3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Work Sans" panose="00000500000000000000" pitchFamily="50" charset="0"/>
                <a:cs typeface="Arial" panose="020B0604020202020204" pitchFamily="34" charset="0"/>
              </a:rPr>
              <a:t>Playground – Shade and Surfacing</a:t>
            </a:r>
          </a:p>
          <a:p>
            <a:pPr marL="1200150" lvl="3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Work Sans" panose="00000500000000000000" pitchFamily="50" charset="0"/>
                <a:cs typeface="Arial" panose="020B0604020202020204" pitchFamily="34" charset="0"/>
              </a:rPr>
              <a:t>Swings on Playground</a:t>
            </a:r>
          </a:p>
          <a:p>
            <a:pPr marL="1200150" lvl="3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Work Sans" panose="00000500000000000000" pitchFamily="50" charset="0"/>
                <a:cs typeface="Arial" panose="020B0604020202020204" pitchFamily="34" charset="0"/>
              </a:rPr>
              <a:t>Pavilion</a:t>
            </a:r>
          </a:p>
          <a:p>
            <a:pPr marL="1200150" lvl="3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Work Sans" panose="00000500000000000000" pitchFamily="50" charset="0"/>
                <a:cs typeface="Arial" panose="020B0604020202020204" pitchFamily="34" charset="0"/>
              </a:rPr>
              <a:t>High-efficiency, no-light spill lighting</a:t>
            </a:r>
          </a:p>
          <a:p>
            <a:pPr marL="1200150" lvl="3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Work Sans" panose="00000500000000000000" pitchFamily="50" charset="0"/>
              <a:cs typeface="Arial" panose="020B0604020202020204" pitchFamily="34" charset="0"/>
            </a:endParaRPr>
          </a:p>
          <a:p>
            <a:pPr lvl="1">
              <a:lnSpc>
                <a:spcPts val="1500"/>
              </a:lnSpc>
            </a:pPr>
            <a:endParaRPr lang="en-US" baseline="30000" dirty="0">
              <a:solidFill>
                <a:srgbClr val="000000"/>
              </a:solidFill>
              <a:latin typeface="AECOM Sans Light" panose="020B0404020202020204"/>
            </a:endParaRPr>
          </a:p>
          <a:p>
            <a:endParaRPr lang="en-US" baseline="30000" dirty="0">
              <a:solidFill>
                <a:srgbClr val="000000"/>
              </a:solidFill>
              <a:latin typeface="AECOM Sans Light" panose="020B040402020202020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B5C089F-6BF7-4D9B-BF71-EAF81ABDB979}"/>
              </a:ext>
            </a:extLst>
          </p:cNvPr>
          <p:cNvSpPr/>
          <p:nvPr/>
        </p:nvSpPr>
        <p:spPr>
          <a:xfrm>
            <a:off x="0" y="266700"/>
            <a:ext cx="7060521" cy="838200"/>
          </a:xfrm>
          <a:prstGeom prst="rect">
            <a:avLst/>
          </a:prstGeom>
          <a:solidFill>
            <a:srgbClr val="1F66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D5D2BA9-AC21-40D0-8B74-F0AA543CA993}"/>
              </a:ext>
            </a:extLst>
          </p:cNvPr>
          <p:cNvSpPr txBox="1">
            <a:spLocks/>
          </p:cNvSpPr>
          <p:nvPr/>
        </p:nvSpPr>
        <p:spPr>
          <a:xfrm>
            <a:off x="381000" y="237721"/>
            <a:ext cx="8686800" cy="92653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algn="l">
              <a:tabLst>
                <a:tab pos="2454275" algn="l"/>
              </a:tabLst>
            </a:pPr>
            <a:r>
              <a:rPr lang="en-US" sz="2800" dirty="0">
                <a:solidFill>
                  <a:schemeClr val="bg1"/>
                </a:solidFill>
                <a:latin typeface="Work Sans" panose="00000500000000000000" pitchFamily="50" charset="0"/>
                <a:cs typeface="Arial" panose="020B0604020202020204" pitchFamily="34" charset="0"/>
              </a:rPr>
              <a:t>Public engagement summary</a:t>
            </a:r>
          </a:p>
        </p:txBody>
      </p: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1BAFB969-EFED-4638-85C3-CDC2B41E468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1369" y="1202762"/>
            <a:ext cx="6970631" cy="4647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84812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ASPOLLED" val="CB084E729AAE4DEBAFD45AB5728DF466"/>
  <p:tag name="TPVERSION" val="5"/>
  <p:tag name="TPFULLVERSION" val="5.4.1.2"/>
  <p:tag name="PPTVERSION" val="14"/>
  <p:tag name="TPOS" val="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Custom 1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E48140"/>
      </a:accent1>
      <a:accent2>
        <a:srgbClr val="019973"/>
      </a:accent2>
      <a:accent3>
        <a:srgbClr val="226BB5"/>
      </a:accent3>
      <a:accent4>
        <a:srgbClr val="125477"/>
      </a:accent4>
      <a:accent5>
        <a:srgbClr val="7F7F7F"/>
      </a:accent5>
      <a:accent6>
        <a:srgbClr val="226BB4"/>
      </a:accent6>
      <a:hlink>
        <a:srgbClr val="0080FF"/>
      </a:hlink>
      <a:folHlink>
        <a:srgbClr val="5EAEFF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22766</TotalTime>
  <Words>502</Words>
  <Application>Microsoft Office PowerPoint</Application>
  <PresentationFormat>Widescreen</PresentationFormat>
  <Paragraphs>137</Paragraphs>
  <Slides>21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AECOM Sans Light</vt:lpstr>
      <vt:lpstr>Arial</vt:lpstr>
      <vt:lpstr>Arial Narrow</vt:lpstr>
      <vt:lpstr>Calibri</vt:lpstr>
      <vt:lpstr>Franklin Gothic Medium</vt:lpstr>
      <vt:lpstr>Wingdings</vt:lpstr>
      <vt:lpstr>Wingdings 2</vt:lpstr>
      <vt:lpstr>Work Sans</vt:lpstr>
      <vt:lpstr>Grid</vt:lpstr>
      <vt:lpstr>Custom Design</vt:lpstr>
      <vt:lpstr>1_Custom Design</vt:lpstr>
      <vt:lpstr>PowerPoint Presentation</vt:lpstr>
      <vt:lpstr>PowerPoint Presentation</vt:lpstr>
      <vt:lpstr>PowerPoint Presentation</vt:lpstr>
      <vt:lpstr>1. Public Engagement Summary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Project Prioritization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Next steps</vt:lpstr>
      <vt:lpstr>PowerPoint Presentation</vt:lpstr>
      <vt:lpstr>PowerPoint Presentation</vt:lpstr>
      <vt:lpstr>PowerPoint Presentation</vt:lpstr>
    </vt:vector>
  </TitlesOfParts>
  <Company>AECOM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Kuhn</dc:creator>
  <cp:lastModifiedBy>Leona Osamor</cp:lastModifiedBy>
  <cp:revision>1138</cp:revision>
  <cp:lastPrinted>2019-11-19T15:22:33Z</cp:lastPrinted>
  <dcterms:created xsi:type="dcterms:W3CDTF">2012-07-11T16:12:03Z</dcterms:created>
  <dcterms:modified xsi:type="dcterms:W3CDTF">2021-03-19T13:33:07Z</dcterms:modified>
</cp:coreProperties>
</file>