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8" r:id="rId6"/>
    <p:sldId id="257" r:id="rId7"/>
    <p:sldId id="259" r:id="rId8"/>
    <p:sldId id="261" r:id="rId9"/>
    <p:sldId id="278" r:id="rId10"/>
    <p:sldId id="279" r:id="rId11"/>
    <p:sldId id="267" r:id="rId12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kowitz, Brooke" userId="963e1e29-69ee-4280-ba34-8dd98c6b64e4" providerId="ADAL" clId="{582ACDC3-92D8-478B-A6F7-DD21793DC10A}"/>
    <pc:docChg chg="delSld modSld">
      <pc:chgData name="Berkowitz, Brooke" userId="963e1e29-69ee-4280-ba34-8dd98c6b64e4" providerId="ADAL" clId="{582ACDC3-92D8-478B-A6F7-DD21793DC10A}" dt="2021-01-21T19:34:28.515" v="42" actId="20577"/>
      <pc:docMkLst>
        <pc:docMk/>
      </pc:docMkLst>
      <pc:sldChg chg="del">
        <pc:chgData name="Berkowitz, Brooke" userId="963e1e29-69ee-4280-ba34-8dd98c6b64e4" providerId="ADAL" clId="{582ACDC3-92D8-478B-A6F7-DD21793DC10A}" dt="2021-01-21T19:33:13.205" v="0" actId="2696"/>
        <pc:sldMkLst>
          <pc:docMk/>
          <pc:sldMk cId="0" sldId="260"/>
        </pc:sldMkLst>
      </pc:sldChg>
      <pc:sldChg chg="modSp mod">
        <pc:chgData name="Berkowitz, Brooke" userId="963e1e29-69ee-4280-ba34-8dd98c6b64e4" providerId="ADAL" clId="{582ACDC3-92D8-478B-A6F7-DD21793DC10A}" dt="2021-01-21T19:34:28.515" v="42" actId="20577"/>
        <pc:sldMkLst>
          <pc:docMk/>
          <pc:sldMk cId="0" sldId="267"/>
        </pc:sldMkLst>
        <pc:spChg chg="mod">
          <ac:chgData name="Berkowitz, Brooke" userId="963e1e29-69ee-4280-ba34-8dd98c6b64e4" providerId="ADAL" clId="{582ACDC3-92D8-478B-A6F7-DD21793DC10A}" dt="2021-01-21T19:34:28.515" v="42" actId="20577"/>
          <ac:spMkLst>
            <pc:docMk/>
            <pc:sldMk cId="0" sldId="267"/>
            <ac:spMk id="3" creationId="{3DA85D84-5D7C-47C1-9890-BFBDB0D69941}"/>
          </ac:spMkLst>
        </pc:spChg>
      </pc:sldChg>
      <pc:sldChg chg="del">
        <pc:chgData name="Berkowitz, Brooke" userId="963e1e29-69ee-4280-ba34-8dd98c6b64e4" providerId="ADAL" clId="{582ACDC3-92D8-478B-A6F7-DD21793DC10A}" dt="2021-01-21T19:33:23.360" v="1" actId="2696"/>
        <pc:sldMkLst>
          <pc:docMk/>
          <pc:sldMk cId="0" sldId="276"/>
        </pc:sldMkLst>
      </pc:sldChg>
      <pc:sldChg chg="del">
        <pc:chgData name="Berkowitz, Brooke" userId="963e1e29-69ee-4280-ba34-8dd98c6b64e4" providerId="ADAL" clId="{582ACDC3-92D8-478B-A6F7-DD21793DC10A}" dt="2021-01-21T19:33:13.205" v="0" actId="2696"/>
        <pc:sldMkLst>
          <pc:docMk/>
          <pc:sldMk cId="0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CA57DC-126D-47DC-95A3-49ED10B1B3A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73E23-F324-48BB-B3EE-D4A74D784C1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5438778" y="0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C1B545A-2004-4383-8F37-84C07AF66C07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182CB2-CA0B-48B8-9161-4C392DF0C5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54359" y="914400"/>
            <a:ext cx="3292470" cy="246855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2E37A07-2A3C-446C-8854-AA301860456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60440" y="3521070"/>
            <a:ext cx="7680329" cy="28797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90B4B-1724-45C6-B9F7-5B72946B41D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6948489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83166-DB70-4D49-A4B4-0F4B4BE4BFC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438778" y="6948489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8CDFDA3-32DA-40FE-872D-8913F5AC2C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9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60705C3-CC7E-4FBE-8BCC-F444DC4C65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8929CC8F-966F-46C2-A0DE-190908DF623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371600" y="3840480"/>
            <a:ext cx="6400800" cy="17145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A016490-C1D1-447D-99D1-0464E1BD65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58EF97C-FCBA-472F-BBC7-415AD08C86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026F2-F0A9-4C90-92A2-41E6659B27CE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B2855C9-E3C5-455D-97A5-550B546D41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AC85A-5388-4E20-992E-4159A9AF2C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26B9FDF0-84A2-47AE-8244-2CEA7578F4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D43707E-C39C-4CB2-844E-923CF9B999A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D337C02C-3459-4B43-8D2E-7085436584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3E3ED81-77F7-4607-995A-8992748A6A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591A46-7F3A-423F-BE32-99AC5EFA56CA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ED8DF118-428C-4782-BEE1-111C442214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9678CC-23A0-41B2-9CAF-A704AFBC26A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62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0DAD11B-CBC8-457B-B794-C6461A2D0B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56129A2C-C9E1-4195-B15F-31E35974DD3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577340"/>
            <a:ext cx="3977639" cy="45262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451D78E-1CBC-4E6C-9F71-B15F8B33F69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09159" y="1577340"/>
            <a:ext cx="3977639" cy="45262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9D480B0B-51E2-4659-BB84-726ADF727E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FA209E4-2362-4CAE-8C03-082D81F9BC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1CD7AB-BD20-43D9-AFF6-90E0052B2BBD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6E5622A1-3177-4782-95D5-56F62B55F8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243F1F-6AD2-4524-8874-07D74FB2434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175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19589B8-7D5F-47CB-84C1-8AFB09D3FD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23C5404-EC8E-4CB5-B4E3-1484CFDBE3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766E1EC-E5A4-4E56-B3FE-D17866AF3F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8D0308-FD71-4F81-8367-AAB1E24C775C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E6CFE3CB-03B0-451D-B94D-379CE6E087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824A9F-ECA1-4DA4-B33A-EAA50D3149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990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0E04533A-94AE-41F1-A701-74EA9F3DE9E6}"/>
              </a:ext>
            </a:extLst>
          </p:cNvPr>
          <p:cNvSpPr/>
          <p:nvPr/>
        </p:nvSpPr>
        <p:spPr>
          <a:xfrm>
            <a:off x="4218319" y="0"/>
            <a:ext cx="4923486" cy="3746488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32201B41-7DB4-4311-B58A-9CE4A66B03E2}"/>
              </a:ext>
            </a:extLst>
          </p:cNvPr>
          <p:cNvSpPr/>
          <p:nvPr/>
        </p:nvSpPr>
        <p:spPr>
          <a:xfrm>
            <a:off x="0" y="0"/>
            <a:ext cx="5410843" cy="68580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2BF566DE-D1E2-486F-A36D-E2C6923BBC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DC0D8274-14BB-4869-8EA8-171959BCB2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4A4AED-14BD-4D19-9FD3-340FDF65EFD5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0210C6AB-B6E6-44A6-86C6-9FC012F003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4F22CB-7804-41BC-8334-D11EE36843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4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DC660B5-956E-4E64-8EBB-EC55D92DC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538" y="248049"/>
            <a:ext cx="7115805" cy="513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3B1EB23-50C8-4750-BF2E-CAD9A4464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70" y="1519906"/>
            <a:ext cx="8073850" cy="290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C0E3A1D-59CF-498D-9604-D90F4E08C2A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0E0EE73-FF76-49F9-9970-E8DA10B558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813AA08-DE55-4F5F-976C-D87A853A732D}" type="datetime1">
              <a:rPr lang="en-US"/>
              <a:pPr lvl="0"/>
              <a:t>1/21/2021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9888A0E7-57CF-4E0D-92DB-3F82A7B3873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CA57A97-3091-4066-961B-C2AEA72A4AB6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550" b="0" i="0" u="none" strike="noStrike" kern="0" cap="none" spc="0" baseline="0">
          <a:solidFill>
            <a:srgbClr val="F7BE35"/>
          </a:solidFill>
          <a:uFillTx/>
          <a:latin typeface="Calibri"/>
          <a:cs typeface="Calibri"/>
        </a:defRPr>
      </a:lvl1pPr>
    </p:titleStyle>
    <p:body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400" b="0" i="0" u="none" strike="noStrike" kern="0" cap="none" spc="0" baseline="0">
          <a:solidFill>
            <a:srgbClr val="FFFFFF"/>
          </a:solidFill>
          <a:uFillTx/>
          <a:latin typeface="Aaux Next Regular"/>
          <a:cs typeface="Aaux Next Regular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EB98352-EE34-47C3-9721-7D4579521DE0}"/>
              </a:ext>
            </a:extLst>
          </p:cNvPr>
          <p:cNvSpPr/>
          <p:nvPr/>
        </p:nvSpPr>
        <p:spPr>
          <a:xfrm>
            <a:off x="19815" y="0"/>
            <a:ext cx="9104379" cy="6858000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3AC6F4B-573A-4F5B-83FC-71C34F857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8087" y="1297487"/>
            <a:ext cx="6703064" cy="909224"/>
          </a:xfrm>
        </p:spPr>
        <p:txBody>
          <a:bodyPr tIns="67308"/>
          <a:lstStyle/>
          <a:p>
            <a:pPr marL="12701" lvl="0" algn="ctr">
              <a:spcBef>
                <a:spcPts val="530"/>
              </a:spcBef>
            </a:pPr>
            <a:r>
              <a:rPr lang="en-US" sz="1900" b="1" spc="-55" dirty="0">
                <a:solidFill>
                  <a:srgbClr val="7E7E7E"/>
                </a:solidFill>
                <a:latin typeface="Aaux Next SemiBold Italic"/>
              </a:rPr>
              <a:t>CITY </a:t>
            </a:r>
            <a:r>
              <a:rPr lang="en-US" sz="1900" b="1" spc="-40" dirty="0">
                <a:solidFill>
                  <a:srgbClr val="7E7E7E"/>
                </a:solidFill>
                <a:latin typeface="Aaux Next SemiBold Italic"/>
              </a:rPr>
              <a:t>OF F</a:t>
            </a:r>
            <a:r>
              <a:rPr lang="en-US" sz="1900" b="1" spc="-50" dirty="0">
                <a:solidFill>
                  <a:srgbClr val="7E7E7E"/>
                </a:solidFill>
                <a:latin typeface="Aaux Next SemiBold Italic"/>
              </a:rPr>
              <a:t>ORT LAUDERDALE P</a:t>
            </a:r>
            <a:r>
              <a:rPr lang="en-US" sz="1900" b="1" spc="-65" dirty="0">
                <a:solidFill>
                  <a:srgbClr val="7E7E7E"/>
                </a:solidFill>
                <a:latin typeface="Aaux Next SemiBold Italic"/>
              </a:rPr>
              <a:t>ARKS  ADVISORY BOARD</a:t>
            </a:r>
            <a:br>
              <a:rPr lang="en-US" sz="1900" b="1" spc="-65" dirty="0">
                <a:latin typeface="Aaux Next SemiBold Italic"/>
              </a:rPr>
            </a:br>
            <a:r>
              <a:rPr lang="en-US" sz="2400" b="1" spc="-50" dirty="0">
                <a:solidFill>
                  <a:srgbClr val="7E7E7E"/>
                </a:solidFill>
                <a:latin typeface="Aaux Next SemiBold Italic"/>
              </a:rPr>
              <a:t>B</a:t>
            </a:r>
            <a:r>
              <a:rPr lang="en-US" sz="1900" b="1" spc="-50" dirty="0">
                <a:solidFill>
                  <a:srgbClr val="7E7E7E"/>
                </a:solidFill>
                <a:latin typeface="Aaux Next SemiBold Italic"/>
              </a:rPr>
              <a:t>OND</a:t>
            </a:r>
            <a:r>
              <a:rPr lang="en-US" sz="1900" b="1" spc="315" dirty="0">
                <a:solidFill>
                  <a:srgbClr val="7E7E7E"/>
                </a:solidFill>
                <a:latin typeface="Aaux Next SemiBold Italic"/>
              </a:rPr>
              <a:t> </a:t>
            </a:r>
            <a:r>
              <a:rPr lang="en-US" sz="2400" b="1" spc="-60" dirty="0">
                <a:solidFill>
                  <a:srgbClr val="7E7E7E"/>
                </a:solidFill>
                <a:latin typeface="Aaux Next SemiBold Italic"/>
              </a:rPr>
              <a:t>U</a:t>
            </a:r>
            <a:r>
              <a:rPr lang="en-US" sz="1900" b="1" spc="-60" dirty="0">
                <a:solidFill>
                  <a:srgbClr val="7E7E7E"/>
                </a:solidFill>
                <a:latin typeface="Aaux Next SemiBold Italic"/>
              </a:rPr>
              <a:t>PDATE</a:t>
            </a:r>
            <a:endParaRPr lang="en-US" sz="1900" dirty="0">
              <a:latin typeface="Aaux Next SemiBold Italic"/>
            </a:endParaRPr>
          </a:p>
          <a:p>
            <a:pPr marR="19687" lvl="0" algn="r">
              <a:spcBef>
                <a:spcPts val="180"/>
              </a:spcBef>
            </a:pPr>
            <a:r>
              <a:rPr lang="en-US" sz="1000" i="1" spc="-5" dirty="0">
                <a:solidFill>
                  <a:srgbClr val="7E7E7E"/>
                </a:solidFill>
              </a:rPr>
              <a:t>January 2021</a:t>
            </a:r>
            <a:endParaRPr lang="en-US" sz="10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17C9852-F24B-4F01-90B1-2918998678E4}"/>
              </a:ext>
            </a:extLst>
          </p:cNvPr>
          <p:cNvSpPr/>
          <p:nvPr/>
        </p:nvSpPr>
        <p:spPr>
          <a:xfrm>
            <a:off x="7907548" y="230035"/>
            <a:ext cx="1043943" cy="690372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BDF1AC5-0899-487A-AF0C-BAEEC62AAE04}"/>
              </a:ext>
            </a:extLst>
          </p:cNvPr>
          <p:cNvSpPr/>
          <p:nvPr/>
        </p:nvSpPr>
        <p:spPr>
          <a:xfrm>
            <a:off x="7467603" y="5766819"/>
            <a:ext cx="1655064" cy="109118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7912BEF1-4A01-4000-82EF-70D6ECE76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064" y="91741"/>
            <a:ext cx="1216325" cy="9810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C08D70-469D-4E9E-A04E-C53F7516739F}"/>
              </a:ext>
            </a:extLst>
          </p:cNvPr>
          <p:cNvSpPr/>
          <p:nvPr/>
        </p:nvSpPr>
        <p:spPr>
          <a:xfrm>
            <a:off x="969849" y="1022445"/>
            <a:ext cx="7527331" cy="55719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AD0C7FF-EB7E-4C28-A8E5-1A5404756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1996" y="549453"/>
            <a:ext cx="5632447" cy="382795"/>
          </a:xfrm>
        </p:spPr>
        <p:txBody>
          <a:bodyPr tIns="13331"/>
          <a:lstStyle/>
          <a:p>
            <a:pPr marL="12701" lvl="0">
              <a:spcBef>
                <a:spcPts val="105"/>
              </a:spcBef>
            </a:pPr>
            <a:r>
              <a:rPr lang="en-US" sz="2400" spc="-15">
                <a:latin typeface="Aaux Next Regular"/>
              </a:rPr>
              <a:t>FORT </a:t>
            </a:r>
            <a:r>
              <a:rPr lang="en-US" sz="2400" spc="-10">
                <a:latin typeface="Aaux Next Regular"/>
              </a:rPr>
              <a:t>LAUDERDALE </a:t>
            </a:r>
            <a:r>
              <a:rPr lang="en-US" sz="2400" spc="-20">
                <a:latin typeface="Aaux Next Regular"/>
              </a:rPr>
              <a:t>AREAS </a:t>
            </a:r>
            <a:r>
              <a:rPr lang="en-US" sz="2400">
                <a:latin typeface="Aaux Next Regular"/>
              </a:rPr>
              <a:t>OF</a:t>
            </a:r>
            <a:r>
              <a:rPr lang="en-US" sz="2400" spc="10">
                <a:latin typeface="Aaux Next Regular"/>
              </a:rPr>
              <a:t> </a:t>
            </a:r>
            <a:r>
              <a:rPr lang="en-US" sz="2400" spc="5">
                <a:latin typeface="Aaux Next Regular"/>
              </a:rPr>
              <a:t>NEED</a:t>
            </a:r>
            <a:endParaRPr lang="en-US" sz="2400">
              <a:latin typeface="Aaux Next Regular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AEBAE8E-D20D-48E4-B5FF-14C5AD95C4F4}"/>
              </a:ext>
            </a:extLst>
          </p:cNvPr>
          <p:cNvSpPr/>
          <p:nvPr/>
        </p:nvSpPr>
        <p:spPr>
          <a:xfrm>
            <a:off x="457958" y="435098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C979C05-27BB-4C8E-936F-29E88EAF8B2A}"/>
              </a:ext>
            </a:extLst>
          </p:cNvPr>
          <p:cNvSpPr txBox="1"/>
          <p:nvPr/>
        </p:nvSpPr>
        <p:spPr>
          <a:xfrm>
            <a:off x="969849" y="4354263"/>
            <a:ext cx="2482010" cy="13739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88897" rIns="0" bIns="0" anchor="t" anchorCtr="0" compatLnSpc="1">
            <a:spAutoFit/>
          </a:bodyPr>
          <a:lstStyle/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sng" strike="noStrike" kern="1200" cap="none" spc="-1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TOP FIVE </a:t>
            </a:r>
            <a:r>
              <a:rPr lang="en-US" sz="1000" b="1" i="0" u="sng" strike="noStrike" kern="1200" cap="none" spc="-5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(5)</a:t>
            </a:r>
            <a:r>
              <a:rPr lang="en-US" sz="1000" b="1" i="0" u="sng" strike="noStrike" kern="1200" cap="none" spc="45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000" b="1" i="0" u="sng" strike="noStrike" kern="1200" cap="none" spc="-1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AREAS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12701" marR="5084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1- Oakland Park (N) and Commercial </a:t>
            </a:r>
            <a:r>
              <a:rPr lang="en-US" sz="1000" b="0" i="0" u="none" strike="noStrike" kern="1200" cap="none" spc="-1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Blvd </a:t>
            </a: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(S)  </a:t>
            </a:r>
          </a:p>
          <a:p>
            <a:pPr marL="12701" marR="5084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2- Melrose</a:t>
            </a:r>
            <a:r>
              <a:rPr lang="en-US" sz="1000" b="0" i="0" u="none" strike="noStrike" kern="1200" cap="none" spc="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Park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1206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14413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1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3 - Sunrise Blvd </a:t>
            </a: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(N) and Oakland Park</a:t>
            </a:r>
            <a:r>
              <a:rPr lang="en-US" sz="1000" b="0" i="0" u="none" strike="noStrike" kern="1200" cap="none" spc="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(S)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12701" marR="147959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4414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4 - Commercial </a:t>
            </a:r>
            <a:r>
              <a:rPr lang="en-US" sz="1000" b="0" i="0" u="none" strike="noStrike" kern="1200" cap="none" spc="-1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Blvd </a:t>
            </a: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(N) and McNab Rd (S)  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12701" marR="147959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4414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5 - Palm</a:t>
            </a:r>
            <a:r>
              <a:rPr lang="en-US" sz="1000" b="0" i="0" u="none" strike="noStrike" kern="1200" cap="none" spc="-1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  <a:r>
              <a:rPr lang="en-US" sz="1000" b="0" i="0" u="none" strike="noStrike" kern="1200" cap="none" spc="-5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Aire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FD803C1-C357-4C1D-8842-9B2D414806C8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D1CC1EF-0B08-43FE-B19F-86E227A714BE}"/>
              </a:ext>
            </a:extLst>
          </p:cNvPr>
          <p:cNvSpPr/>
          <p:nvPr/>
        </p:nvSpPr>
        <p:spPr>
          <a:xfrm>
            <a:off x="7478264" y="5766819"/>
            <a:ext cx="1655064" cy="109118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37DEEC9-A2B3-4F21-A944-2817821D61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814" y="549453"/>
            <a:ext cx="4491359" cy="382795"/>
          </a:xfrm>
        </p:spPr>
        <p:txBody>
          <a:bodyPr tIns="13331"/>
          <a:lstStyle/>
          <a:p>
            <a:pPr marL="12701" lvl="0">
              <a:spcBef>
                <a:spcPts val="105"/>
              </a:spcBef>
            </a:pPr>
            <a:r>
              <a:rPr lang="en-US" sz="2400" spc="-75">
                <a:latin typeface="Aaux Next Regular"/>
              </a:rPr>
              <a:t>PARKS </a:t>
            </a:r>
            <a:r>
              <a:rPr lang="en-US" sz="2400" spc="-15">
                <a:latin typeface="Aaux Next Regular"/>
              </a:rPr>
              <a:t>ACQUISITION</a:t>
            </a:r>
            <a:r>
              <a:rPr lang="en-US" sz="2400" spc="-240">
                <a:latin typeface="Aaux Next Regular"/>
              </a:rPr>
              <a:t> </a:t>
            </a:r>
            <a:r>
              <a:rPr lang="en-US" sz="2400" spc="-20">
                <a:latin typeface="Aaux Next Regular"/>
              </a:rPr>
              <a:t>PROCESS</a:t>
            </a:r>
            <a:endParaRPr lang="en-US" sz="2400">
              <a:latin typeface="Aaux Next Regular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77D35B6-E157-4036-95A7-1CA5031FF535}"/>
              </a:ext>
            </a:extLst>
          </p:cNvPr>
          <p:cNvSpPr/>
          <p:nvPr/>
        </p:nvSpPr>
        <p:spPr>
          <a:xfrm>
            <a:off x="457958" y="435098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07E707C-A517-4E3A-A39F-3E073EA4B16F}"/>
              </a:ext>
            </a:extLst>
          </p:cNvPr>
          <p:cNvSpPr/>
          <p:nvPr/>
        </p:nvSpPr>
        <p:spPr>
          <a:xfrm>
            <a:off x="1014984" y="1219196"/>
            <a:ext cx="7190741" cy="5026657"/>
          </a:xfrm>
          <a:custGeom>
            <a:avLst/>
            <a:gdLst>
              <a:gd name="f0" fmla="val w"/>
              <a:gd name="f1" fmla="val h"/>
              <a:gd name="f2" fmla="val 0"/>
              <a:gd name="f3" fmla="val 7190740"/>
              <a:gd name="f4" fmla="val 5026660"/>
              <a:gd name="f5" fmla="val 4677156"/>
              <a:gd name="f6" fmla="val 1256538"/>
              <a:gd name="f7" fmla="val 3769614"/>
              <a:gd name="f8" fmla="val 5026152"/>
              <a:gd name="f9" fmla="val 7190232"/>
              <a:gd name="f10" fmla="val 2513076"/>
              <a:gd name="f11" fmla="*/ f0 1 7190740"/>
              <a:gd name="f12" fmla="*/ f1 1 5026660"/>
              <a:gd name="f13" fmla="+- f4 0 f2"/>
              <a:gd name="f14" fmla="+- f3 0 f2"/>
              <a:gd name="f15" fmla="*/ f14 1 7190740"/>
              <a:gd name="f16" fmla="*/ f13 1 5026660"/>
              <a:gd name="f17" fmla="*/ f2 1 f15"/>
              <a:gd name="f18" fmla="*/ f3 1 f15"/>
              <a:gd name="f19" fmla="*/ f2 1 f16"/>
              <a:gd name="f20" fmla="*/ f4 1 f16"/>
              <a:gd name="f21" fmla="*/ f17 f11 1"/>
              <a:gd name="f22" fmla="*/ f18 f11 1"/>
              <a:gd name="f23" fmla="*/ f20 f12 1"/>
              <a:gd name="f24" fmla="*/ f19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" t="f24" r="f22" b="f23"/>
            <a:pathLst>
              <a:path w="7190740" h="5026660">
                <a:moveTo>
                  <a:pt x="f5" y="f2"/>
                </a:moveTo>
                <a:lnTo>
                  <a:pt x="f5" y="f6"/>
                </a:lnTo>
                <a:lnTo>
                  <a:pt x="f2" y="f6"/>
                </a:lnTo>
                <a:lnTo>
                  <a:pt x="f2" y="f7"/>
                </a:lnTo>
                <a:lnTo>
                  <a:pt x="f5" y="f7"/>
                </a:lnTo>
                <a:lnTo>
                  <a:pt x="f5" y="f8"/>
                </a:lnTo>
                <a:lnTo>
                  <a:pt x="f9" y="f10"/>
                </a:lnTo>
                <a:lnTo>
                  <a:pt x="f5" y="f2"/>
                </a:lnTo>
                <a:close/>
              </a:path>
            </a:pathLst>
          </a:custGeom>
          <a:solidFill>
            <a:srgbClr val="D0D7E8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F49E1DF-1B53-474D-A6E7-167F7E21377A}"/>
              </a:ext>
            </a:extLst>
          </p:cNvPr>
          <p:cNvSpPr/>
          <p:nvPr/>
        </p:nvSpPr>
        <p:spPr>
          <a:xfrm>
            <a:off x="384806" y="2727198"/>
            <a:ext cx="1351912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1914"/>
              <a:gd name="f4" fmla="val 2011679"/>
              <a:gd name="f5" fmla="val 1126490"/>
              <a:gd name="f6" fmla="val 225297"/>
              <a:gd name="f7" fmla="val 179894"/>
              <a:gd name="f8" fmla="val 4577"/>
              <a:gd name="f9" fmla="val 137604"/>
              <a:gd name="f10" fmla="val 17704"/>
              <a:gd name="f11" fmla="val 99334"/>
              <a:gd name="f12" fmla="val 38475"/>
              <a:gd name="f13" fmla="val 65990"/>
              <a:gd name="f14" fmla="val 65986"/>
              <a:gd name="f15" fmla="val 38479"/>
              <a:gd name="f16" fmla="val 99329"/>
              <a:gd name="f17" fmla="val 17705"/>
              <a:gd name="f18" fmla="val 137599"/>
              <a:gd name="f19" fmla="val 179890"/>
              <a:gd name="f20" fmla="val 225298"/>
              <a:gd name="f21" fmla="val 1786369"/>
              <a:gd name="f22" fmla="val 1831776"/>
              <a:gd name="f23" fmla="val 1874069"/>
              <a:gd name="f24" fmla="val 1912342"/>
              <a:gd name="f25" fmla="val 1945687"/>
              <a:gd name="f26" fmla="val 1973200"/>
              <a:gd name="f27" fmla="val 1993973"/>
              <a:gd name="f28" fmla="val 2007102"/>
              <a:gd name="f29" fmla="val 2011680"/>
              <a:gd name="f30" fmla="val 1171893"/>
              <a:gd name="f31" fmla="val 1214183"/>
              <a:gd name="f32" fmla="val 1252453"/>
              <a:gd name="f33" fmla="val 1285797"/>
              <a:gd name="f34" fmla="val 1313308"/>
              <a:gd name="f35" fmla="val 1334082"/>
              <a:gd name="f36" fmla="val 1347210"/>
              <a:gd name="f37" fmla="val 1351788"/>
              <a:gd name="f38" fmla="*/ f0 1 1351914"/>
              <a:gd name="f39" fmla="*/ f1 1 2011679"/>
              <a:gd name="f40" fmla="+- f4 0 f2"/>
              <a:gd name="f41" fmla="+- f3 0 f2"/>
              <a:gd name="f42" fmla="*/ f41 1 1351914"/>
              <a:gd name="f43" fmla="*/ f40 1 2011679"/>
              <a:gd name="f44" fmla="*/ f2 1 f42"/>
              <a:gd name="f45" fmla="*/ f3 1 f42"/>
              <a:gd name="f46" fmla="*/ f2 1 f43"/>
              <a:gd name="f47" fmla="*/ f4 1 f43"/>
              <a:gd name="f48" fmla="*/ f44 f38 1"/>
              <a:gd name="f49" fmla="*/ f45 f38 1"/>
              <a:gd name="f50" fmla="*/ f47 f39 1"/>
              <a:gd name="f51" fmla="*/ f4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1351914" h="2011679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8" y="f19"/>
                </a:lnTo>
                <a:lnTo>
                  <a:pt x="f2" y="f20"/>
                </a:lnTo>
                <a:lnTo>
                  <a:pt x="f2" y="f21"/>
                </a:lnTo>
                <a:lnTo>
                  <a:pt x="f8" y="f22"/>
                </a:lnTo>
                <a:lnTo>
                  <a:pt x="f17" y="f23"/>
                </a:lnTo>
                <a:lnTo>
                  <a:pt x="f15" y="f24"/>
                </a:lnTo>
                <a:lnTo>
                  <a:pt x="f13" y="f25"/>
                </a:lnTo>
                <a:lnTo>
                  <a:pt x="f11" y="f26"/>
                </a:lnTo>
                <a:lnTo>
                  <a:pt x="f9" y="f27"/>
                </a:lnTo>
                <a:lnTo>
                  <a:pt x="f7" y="f28"/>
                </a:lnTo>
                <a:lnTo>
                  <a:pt x="f6" y="f29"/>
                </a:lnTo>
                <a:lnTo>
                  <a:pt x="f5" y="f29"/>
                </a:lnTo>
                <a:lnTo>
                  <a:pt x="f30" y="f28"/>
                </a:lnTo>
                <a:lnTo>
                  <a:pt x="f31" y="f27"/>
                </a:lnTo>
                <a:lnTo>
                  <a:pt x="f32" y="f26"/>
                </a:lnTo>
                <a:lnTo>
                  <a:pt x="f33" y="f25"/>
                </a:lnTo>
                <a:lnTo>
                  <a:pt x="f34" y="f24"/>
                </a:lnTo>
                <a:lnTo>
                  <a:pt x="f35" y="f23"/>
                </a:lnTo>
                <a:lnTo>
                  <a:pt x="f36" y="f22"/>
                </a:lnTo>
                <a:lnTo>
                  <a:pt x="f37" y="f21"/>
                </a:lnTo>
                <a:lnTo>
                  <a:pt x="f37" y="f20"/>
                </a:lnTo>
                <a:lnTo>
                  <a:pt x="f36" y="f19"/>
                </a:lnTo>
                <a:lnTo>
                  <a:pt x="f35" y="f18"/>
                </a:lnTo>
                <a:lnTo>
                  <a:pt x="f34" y="f16"/>
                </a:lnTo>
                <a:lnTo>
                  <a:pt x="f33" y="f14"/>
                </a:lnTo>
                <a:lnTo>
                  <a:pt x="f32" y="f12"/>
                </a:lnTo>
                <a:lnTo>
                  <a:pt x="f31" y="f10"/>
                </a:lnTo>
                <a:lnTo>
                  <a:pt x="f30" y="f8"/>
                </a:lnTo>
                <a:lnTo>
                  <a:pt x="f5" y="f2"/>
                </a:lnTo>
                <a:close/>
              </a:path>
            </a:pathLst>
          </a:custGeom>
          <a:solidFill>
            <a:srgbClr val="4F81B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F43F75E-CA35-4E2A-BABD-ADC98E3B8066}"/>
              </a:ext>
            </a:extLst>
          </p:cNvPr>
          <p:cNvSpPr/>
          <p:nvPr/>
        </p:nvSpPr>
        <p:spPr>
          <a:xfrm>
            <a:off x="384806" y="2727198"/>
            <a:ext cx="1351912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1914"/>
              <a:gd name="f4" fmla="val 2011679"/>
              <a:gd name="f5" fmla="val 225298"/>
              <a:gd name="f6" fmla="val 4577"/>
              <a:gd name="f7" fmla="val 179890"/>
              <a:gd name="f8" fmla="val 17705"/>
              <a:gd name="f9" fmla="val 137599"/>
              <a:gd name="f10" fmla="val 38479"/>
              <a:gd name="f11" fmla="val 99329"/>
              <a:gd name="f12" fmla="val 65990"/>
              <a:gd name="f13" fmla="val 65986"/>
              <a:gd name="f14" fmla="val 99334"/>
              <a:gd name="f15" fmla="val 38475"/>
              <a:gd name="f16" fmla="val 137604"/>
              <a:gd name="f17" fmla="val 17704"/>
              <a:gd name="f18" fmla="val 179894"/>
              <a:gd name="f19" fmla="val 225297"/>
              <a:gd name="f20" fmla="val 1126490"/>
              <a:gd name="f21" fmla="val 1171893"/>
              <a:gd name="f22" fmla="val 1214183"/>
              <a:gd name="f23" fmla="val 1252453"/>
              <a:gd name="f24" fmla="val 1285797"/>
              <a:gd name="f25" fmla="val 1313308"/>
              <a:gd name="f26" fmla="val 1334082"/>
              <a:gd name="f27" fmla="val 1347210"/>
              <a:gd name="f28" fmla="val 1351788"/>
              <a:gd name="f29" fmla="val 1786369"/>
              <a:gd name="f30" fmla="val 1831776"/>
              <a:gd name="f31" fmla="val 1874069"/>
              <a:gd name="f32" fmla="val 1912342"/>
              <a:gd name="f33" fmla="val 1945687"/>
              <a:gd name="f34" fmla="val 1973200"/>
              <a:gd name="f35" fmla="val 1993973"/>
              <a:gd name="f36" fmla="val 2007102"/>
              <a:gd name="f37" fmla="val 2011680"/>
              <a:gd name="f38" fmla="*/ f0 1 1351914"/>
              <a:gd name="f39" fmla="*/ f1 1 2011679"/>
              <a:gd name="f40" fmla="+- f4 0 f2"/>
              <a:gd name="f41" fmla="+- f3 0 f2"/>
              <a:gd name="f42" fmla="*/ f41 1 1351914"/>
              <a:gd name="f43" fmla="*/ f40 1 2011679"/>
              <a:gd name="f44" fmla="*/ f2 1 f42"/>
              <a:gd name="f45" fmla="*/ f3 1 f42"/>
              <a:gd name="f46" fmla="*/ f2 1 f43"/>
              <a:gd name="f47" fmla="*/ f4 1 f43"/>
              <a:gd name="f48" fmla="*/ f44 f38 1"/>
              <a:gd name="f49" fmla="*/ f45 f38 1"/>
              <a:gd name="f50" fmla="*/ f47 f39 1"/>
              <a:gd name="f51" fmla="*/ f4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1351914" h="2011679">
                <a:moveTo>
                  <a:pt x="f2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6"/>
                </a:lnTo>
                <a:lnTo>
                  <a:pt x="f19" y="f2"/>
                </a:lnTo>
                <a:lnTo>
                  <a:pt x="f20" y="f2"/>
                </a:lnTo>
                <a:lnTo>
                  <a:pt x="f21" y="f6"/>
                </a:lnTo>
                <a:lnTo>
                  <a:pt x="f22" y="f17"/>
                </a:lnTo>
                <a:lnTo>
                  <a:pt x="f23" y="f15"/>
                </a:lnTo>
                <a:lnTo>
                  <a:pt x="f24" y="f13"/>
                </a:lnTo>
                <a:lnTo>
                  <a:pt x="f25" y="f11"/>
                </a:lnTo>
                <a:lnTo>
                  <a:pt x="f26" y="f9"/>
                </a:lnTo>
                <a:lnTo>
                  <a:pt x="f27" y="f7"/>
                </a:lnTo>
                <a:lnTo>
                  <a:pt x="f28" y="f5"/>
                </a:lnTo>
                <a:lnTo>
                  <a:pt x="f28" y="f29"/>
                </a:lnTo>
                <a:lnTo>
                  <a:pt x="f27" y="f30"/>
                </a:lnTo>
                <a:lnTo>
                  <a:pt x="f26" y="f31"/>
                </a:lnTo>
                <a:lnTo>
                  <a:pt x="f25" y="f32"/>
                </a:lnTo>
                <a:lnTo>
                  <a:pt x="f24" y="f33"/>
                </a:lnTo>
                <a:lnTo>
                  <a:pt x="f23" y="f34"/>
                </a:lnTo>
                <a:lnTo>
                  <a:pt x="f22" y="f35"/>
                </a:lnTo>
                <a:lnTo>
                  <a:pt x="f21" y="f36"/>
                </a:lnTo>
                <a:lnTo>
                  <a:pt x="f20" y="f37"/>
                </a:lnTo>
                <a:lnTo>
                  <a:pt x="f19" y="f37"/>
                </a:lnTo>
                <a:lnTo>
                  <a:pt x="f18" y="f36"/>
                </a:lnTo>
                <a:lnTo>
                  <a:pt x="f16" y="f35"/>
                </a:lnTo>
                <a:lnTo>
                  <a:pt x="f14" y="f34"/>
                </a:lnTo>
                <a:lnTo>
                  <a:pt x="f12" y="f33"/>
                </a:lnTo>
                <a:lnTo>
                  <a:pt x="f10" y="f32"/>
                </a:lnTo>
                <a:lnTo>
                  <a:pt x="f8" y="f31"/>
                </a:lnTo>
                <a:lnTo>
                  <a:pt x="f6" y="f30"/>
                </a:lnTo>
                <a:lnTo>
                  <a:pt x="f2" y="f29"/>
                </a:lnTo>
                <a:lnTo>
                  <a:pt x="f2" y="f5"/>
                </a:lnTo>
                <a:close/>
              </a:path>
            </a:pathLst>
          </a:custGeom>
          <a:noFill/>
          <a:ln w="25904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DE141C5-6568-4B96-ABC7-81B92DAA6737}"/>
              </a:ext>
            </a:extLst>
          </p:cNvPr>
          <p:cNvSpPr txBox="1"/>
          <p:nvPr/>
        </p:nvSpPr>
        <p:spPr>
          <a:xfrm>
            <a:off x="582180" y="3564477"/>
            <a:ext cx="953133" cy="2851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3331" rIns="0" bIns="0" anchor="t" anchorCtr="0" compatLnSpc="1">
            <a:spAutoFit/>
          </a:bodyPr>
          <a:lstStyle/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CM</a:t>
            </a:r>
            <a:r>
              <a:rPr lang="en-US" sz="1700" b="0" i="0" u="none" strike="noStrike" kern="1200" cap="none" spc="-7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 </a:t>
            </a:r>
            <a:r>
              <a:rPr lang="en-US" sz="1700" b="0" i="0" u="none" strike="noStrike" kern="1200" cap="none" spc="-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Memo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0E1569D-D55F-49E6-9AB0-8068D021C82F}"/>
              </a:ext>
            </a:extLst>
          </p:cNvPr>
          <p:cNvSpPr/>
          <p:nvPr/>
        </p:nvSpPr>
        <p:spPr>
          <a:xfrm>
            <a:off x="1833655" y="2727198"/>
            <a:ext cx="1314669" cy="1998220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1679"/>
              <a:gd name="f5" fmla="val 1127760"/>
              <a:gd name="f6" fmla="val 225552"/>
              <a:gd name="f7" fmla="val 180097"/>
              <a:gd name="f8" fmla="val 4582"/>
              <a:gd name="f9" fmla="val 137760"/>
              <a:gd name="f10" fmla="val 17724"/>
              <a:gd name="f11" fmla="val 99446"/>
              <a:gd name="f12" fmla="val 38519"/>
              <a:gd name="f13" fmla="val 66065"/>
              <a:gd name="f14" fmla="val 66060"/>
              <a:gd name="f15" fmla="val 38522"/>
              <a:gd name="f16" fmla="val 99441"/>
              <a:gd name="f17" fmla="val 17726"/>
              <a:gd name="f18" fmla="val 137754"/>
              <a:gd name="f19" fmla="val 180093"/>
              <a:gd name="f20" fmla="val 225551"/>
              <a:gd name="f21" fmla="val 1786115"/>
              <a:gd name="f22" fmla="val 1831573"/>
              <a:gd name="f23" fmla="val 1873914"/>
              <a:gd name="f24" fmla="val 1912229"/>
              <a:gd name="f25" fmla="val 1945613"/>
              <a:gd name="f26" fmla="val 1973156"/>
              <a:gd name="f27" fmla="val 1993953"/>
              <a:gd name="f28" fmla="val 2007097"/>
              <a:gd name="f29" fmla="val 1173214"/>
              <a:gd name="f30" fmla="val 1215551"/>
              <a:gd name="f31" fmla="val 1253865"/>
              <a:gd name="f32" fmla="val 1287246"/>
              <a:gd name="f33" fmla="val 1314789"/>
              <a:gd name="f34" fmla="val 1335585"/>
              <a:gd name="f35" fmla="val 1348729"/>
              <a:gd name="f36" fmla="val 1353312"/>
              <a:gd name="f37" fmla="*/ f0 1 1353820"/>
              <a:gd name="f38" fmla="*/ f1 1 2011679"/>
              <a:gd name="f39" fmla="+- f4 0 f2"/>
              <a:gd name="f40" fmla="+- f3 0 f2"/>
              <a:gd name="f41" fmla="*/ f40 1 1353820"/>
              <a:gd name="f42" fmla="*/ f39 1 2011679"/>
              <a:gd name="f43" fmla="*/ f2 1 f41"/>
              <a:gd name="f44" fmla="*/ f3 1 f41"/>
              <a:gd name="f45" fmla="*/ f2 1 f42"/>
              <a:gd name="f46" fmla="*/ f4 1 f42"/>
              <a:gd name="f47" fmla="*/ f43 f37 1"/>
              <a:gd name="f48" fmla="*/ f44 f37 1"/>
              <a:gd name="f49" fmla="*/ f46 f38 1"/>
              <a:gd name="f50" fmla="*/ f45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1353820" h="2011679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8" y="f19"/>
                </a:lnTo>
                <a:lnTo>
                  <a:pt x="f2" y="f20"/>
                </a:lnTo>
                <a:lnTo>
                  <a:pt x="f2" y="f21"/>
                </a:lnTo>
                <a:lnTo>
                  <a:pt x="f8" y="f22"/>
                </a:lnTo>
                <a:lnTo>
                  <a:pt x="f17" y="f23"/>
                </a:lnTo>
                <a:lnTo>
                  <a:pt x="f15" y="f24"/>
                </a:lnTo>
                <a:lnTo>
                  <a:pt x="f13" y="f25"/>
                </a:lnTo>
                <a:lnTo>
                  <a:pt x="f11" y="f26"/>
                </a:lnTo>
                <a:lnTo>
                  <a:pt x="f9" y="f27"/>
                </a:lnTo>
                <a:lnTo>
                  <a:pt x="f7" y="f28"/>
                </a:lnTo>
                <a:lnTo>
                  <a:pt x="f6" y="f4"/>
                </a:lnTo>
                <a:lnTo>
                  <a:pt x="f5" y="f4"/>
                </a:lnTo>
                <a:lnTo>
                  <a:pt x="f29" y="f28"/>
                </a:lnTo>
                <a:lnTo>
                  <a:pt x="f30" y="f27"/>
                </a:lnTo>
                <a:lnTo>
                  <a:pt x="f31" y="f26"/>
                </a:lnTo>
                <a:lnTo>
                  <a:pt x="f32" y="f25"/>
                </a:lnTo>
                <a:lnTo>
                  <a:pt x="f33" y="f24"/>
                </a:lnTo>
                <a:lnTo>
                  <a:pt x="f34" y="f23"/>
                </a:lnTo>
                <a:lnTo>
                  <a:pt x="f35" y="f22"/>
                </a:lnTo>
                <a:lnTo>
                  <a:pt x="f36" y="f21"/>
                </a:lnTo>
                <a:lnTo>
                  <a:pt x="f36" y="f20"/>
                </a:lnTo>
                <a:lnTo>
                  <a:pt x="f35" y="f19"/>
                </a:lnTo>
                <a:lnTo>
                  <a:pt x="f34" y="f18"/>
                </a:lnTo>
                <a:lnTo>
                  <a:pt x="f33" y="f16"/>
                </a:lnTo>
                <a:lnTo>
                  <a:pt x="f32" y="f14"/>
                </a:lnTo>
                <a:lnTo>
                  <a:pt x="f31" y="f12"/>
                </a:lnTo>
                <a:lnTo>
                  <a:pt x="f30" y="f10"/>
                </a:lnTo>
                <a:lnTo>
                  <a:pt x="f29" y="f8"/>
                </a:lnTo>
                <a:lnTo>
                  <a:pt x="f5" y="f2"/>
                </a:lnTo>
                <a:close/>
              </a:path>
            </a:pathLst>
          </a:custGeom>
          <a:solidFill>
            <a:srgbClr val="4F81B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6B2F32F-99A4-4203-85E1-FBD7243777D6}"/>
              </a:ext>
            </a:extLst>
          </p:cNvPr>
          <p:cNvSpPr/>
          <p:nvPr/>
        </p:nvSpPr>
        <p:spPr>
          <a:xfrm>
            <a:off x="1803654" y="2715009"/>
            <a:ext cx="1353824" cy="2023868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1679"/>
              <a:gd name="f5" fmla="val 225551"/>
              <a:gd name="f6" fmla="val 4582"/>
              <a:gd name="f7" fmla="val 180093"/>
              <a:gd name="f8" fmla="val 17726"/>
              <a:gd name="f9" fmla="val 137754"/>
              <a:gd name="f10" fmla="val 38522"/>
              <a:gd name="f11" fmla="val 99441"/>
              <a:gd name="f12" fmla="val 66065"/>
              <a:gd name="f13" fmla="val 66060"/>
              <a:gd name="f14" fmla="val 99446"/>
              <a:gd name="f15" fmla="val 38519"/>
              <a:gd name="f16" fmla="val 137760"/>
              <a:gd name="f17" fmla="val 17724"/>
              <a:gd name="f18" fmla="val 180097"/>
              <a:gd name="f19" fmla="val 225552"/>
              <a:gd name="f20" fmla="val 1127760"/>
              <a:gd name="f21" fmla="val 1173214"/>
              <a:gd name="f22" fmla="val 1215551"/>
              <a:gd name="f23" fmla="val 1253865"/>
              <a:gd name="f24" fmla="val 1287246"/>
              <a:gd name="f25" fmla="val 1314789"/>
              <a:gd name="f26" fmla="val 1335585"/>
              <a:gd name="f27" fmla="val 1348729"/>
              <a:gd name="f28" fmla="val 1353312"/>
              <a:gd name="f29" fmla="val 1786115"/>
              <a:gd name="f30" fmla="val 1831573"/>
              <a:gd name="f31" fmla="val 1873914"/>
              <a:gd name="f32" fmla="val 1912229"/>
              <a:gd name="f33" fmla="val 1945613"/>
              <a:gd name="f34" fmla="val 1973156"/>
              <a:gd name="f35" fmla="val 1993953"/>
              <a:gd name="f36" fmla="val 2007097"/>
              <a:gd name="f37" fmla="*/ f0 1 1353820"/>
              <a:gd name="f38" fmla="*/ f1 1 2011679"/>
              <a:gd name="f39" fmla="+- f4 0 f2"/>
              <a:gd name="f40" fmla="+- f3 0 f2"/>
              <a:gd name="f41" fmla="*/ f40 1 1353820"/>
              <a:gd name="f42" fmla="*/ f39 1 2011679"/>
              <a:gd name="f43" fmla="*/ f2 1 f41"/>
              <a:gd name="f44" fmla="*/ f3 1 f41"/>
              <a:gd name="f45" fmla="*/ f2 1 f42"/>
              <a:gd name="f46" fmla="*/ f4 1 f42"/>
              <a:gd name="f47" fmla="*/ f43 f37 1"/>
              <a:gd name="f48" fmla="*/ f44 f37 1"/>
              <a:gd name="f49" fmla="*/ f46 f38 1"/>
              <a:gd name="f50" fmla="*/ f45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1353820" h="2011679">
                <a:moveTo>
                  <a:pt x="f2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6"/>
                </a:lnTo>
                <a:lnTo>
                  <a:pt x="f19" y="f2"/>
                </a:lnTo>
                <a:lnTo>
                  <a:pt x="f20" y="f2"/>
                </a:lnTo>
                <a:lnTo>
                  <a:pt x="f21" y="f6"/>
                </a:lnTo>
                <a:lnTo>
                  <a:pt x="f22" y="f17"/>
                </a:lnTo>
                <a:lnTo>
                  <a:pt x="f23" y="f15"/>
                </a:lnTo>
                <a:lnTo>
                  <a:pt x="f24" y="f13"/>
                </a:lnTo>
                <a:lnTo>
                  <a:pt x="f25" y="f11"/>
                </a:lnTo>
                <a:lnTo>
                  <a:pt x="f26" y="f9"/>
                </a:lnTo>
                <a:lnTo>
                  <a:pt x="f27" y="f7"/>
                </a:lnTo>
                <a:lnTo>
                  <a:pt x="f28" y="f5"/>
                </a:lnTo>
                <a:lnTo>
                  <a:pt x="f28" y="f29"/>
                </a:lnTo>
                <a:lnTo>
                  <a:pt x="f27" y="f30"/>
                </a:lnTo>
                <a:lnTo>
                  <a:pt x="f26" y="f31"/>
                </a:lnTo>
                <a:lnTo>
                  <a:pt x="f25" y="f32"/>
                </a:lnTo>
                <a:lnTo>
                  <a:pt x="f24" y="f33"/>
                </a:lnTo>
                <a:lnTo>
                  <a:pt x="f23" y="f34"/>
                </a:lnTo>
                <a:lnTo>
                  <a:pt x="f22" y="f35"/>
                </a:lnTo>
                <a:lnTo>
                  <a:pt x="f21" y="f36"/>
                </a:lnTo>
                <a:lnTo>
                  <a:pt x="f20" y="f4"/>
                </a:lnTo>
                <a:lnTo>
                  <a:pt x="f19" y="f4"/>
                </a:lnTo>
                <a:lnTo>
                  <a:pt x="f18" y="f36"/>
                </a:lnTo>
                <a:lnTo>
                  <a:pt x="f16" y="f35"/>
                </a:lnTo>
                <a:lnTo>
                  <a:pt x="f14" y="f34"/>
                </a:lnTo>
                <a:lnTo>
                  <a:pt x="f12" y="f33"/>
                </a:lnTo>
                <a:lnTo>
                  <a:pt x="f10" y="f32"/>
                </a:lnTo>
                <a:lnTo>
                  <a:pt x="f8" y="f31"/>
                </a:lnTo>
                <a:lnTo>
                  <a:pt x="f6" y="f30"/>
                </a:lnTo>
                <a:lnTo>
                  <a:pt x="f2" y="f29"/>
                </a:lnTo>
                <a:lnTo>
                  <a:pt x="f2" y="f5"/>
                </a:lnTo>
                <a:close/>
              </a:path>
            </a:pathLst>
          </a:custGeom>
          <a:noFill/>
          <a:ln w="25904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56978AE-418B-4575-B2E9-B484B0225B3F}"/>
              </a:ext>
            </a:extLst>
          </p:cNvPr>
          <p:cNvSpPr txBox="1"/>
          <p:nvPr/>
        </p:nvSpPr>
        <p:spPr>
          <a:xfrm>
            <a:off x="2013042" y="3188832"/>
            <a:ext cx="933446" cy="10599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3331" rIns="0" bIns="0" anchor="t" anchorCtr="1" compatLnSpc="1">
            <a:spAutoFit/>
          </a:bodyPr>
          <a:lstStyle/>
          <a:p>
            <a:pPr marL="12701" marR="0" lvl="0" indent="0" algn="ctr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Order Two Appraisals and Review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C14793F-E328-405A-977C-1321F495FC57}"/>
              </a:ext>
            </a:extLst>
          </p:cNvPr>
          <p:cNvSpPr/>
          <p:nvPr/>
        </p:nvSpPr>
        <p:spPr>
          <a:xfrm>
            <a:off x="3224018" y="2727207"/>
            <a:ext cx="1353824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1679"/>
              <a:gd name="f5" fmla="val 1127760"/>
              <a:gd name="f6" fmla="val 225552"/>
              <a:gd name="f7" fmla="val 180097"/>
              <a:gd name="f8" fmla="val 4582"/>
              <a:gd name="f9" fmla="val 137760"/>
              <a:gd name="f10" fmla="val 17724"/>
              <a:gd name="f11" fmla="val 99446"/>
              <a:gd name="f12" fmla="val 38519"/>
              <a:gd name="f13" fmla="val 66065"/>
              <a:gd name="f14" fmla="val 66060"/>
              <a:gd name="f15" fmla="val 38522"/>
              <a:gd name="f16" fmla="val 99441"/>
              <a:gd name="f17" fmla="val 17726"/>
              <a:gd name="f18" fmla="val 137754"/>
              <a:gd name="f19" fmla="val 180093"/>
              <a:gd name="f20" fmla="val 225551"/>
              <a:gd name="f21" fmla="val 1786115"/>
              <a:gd name="f22" fmla="val 1831573"/>
              <a:gd name="f23" fmla="val 1873914"/>
              <a:gd name="f24" fmla="val 1912229"/>
              <a:gd name="f25" fmla="val 1945613"/>
              <a:gd name="f26" fmla="val 1973156"/>
              <a:gd name="f27" fmla="val 1993953"/>
              <a:gd name="f28" fmla="val 2007097"/>
              <a:gd name="f29" fmla="val 1173214"/>
              <a:gd name="f30" fmla="val 1215551"/>
              <a:gd name="f31" fmla="val 1253865"/>
              <a:gd name="f32" fmla="val 1287246"/>
              <a:gd name="f33" fmla="val 1314789"/>
              <a:gd name="f34" fmla="val 1335585"/>
              <a:gd name="f35" fmla="val 1348729"/>
              <a:gd name="f36" fmla="val 1353312"/>
              <a:gd name="f37" fmla="*/ f0 1 1353820"/>
              <a:gd name="f38" fmla="*/ f1 1 2011679"/>
              <a:gd name="f39" fmla="+- f4 0 f2"/>
              <a:gd name="f40" fmla="+- f3 0 f2"/>
              <a:gd name="f41" fmla="*/ f40 1 1353820"/>
              <a:gd name="f42" fmla="*/ f39 1 2011679"/>
              <a:gd name="f43" fmla="*/ f2 1 f41"/>
              <a:gd name="f44" fmla="*/ f3 1 f41"/>
              <a:gd name="f45" fmla="*/ f2 1 f42"/>
              <a:gd name="f46" fmla="*/ f4 1 f42"/>
              <a:gd name="f47" fmla="*/ f43 f37 1"/>
              <a:gd name="f48" fmla="*/ f44 f37 1"/>
              <a:gd name="f49" fmla="*/ f46 f38 1"/>
              <a:gd name="f50" fmla="*/ f45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1353820" h="2011679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8" y="f19"/>
                </a:lnTo>
                <a:lnTo>
                  <a:pt x="f2" y="f20"/>
                </a:lnTo>
                <a:lnTo>
                  <a:pt x="f2" y="f21"/>
                </a:lnTo>
                <a:lnTo>
                  <a:pt x="f8" y="f22"/>
                </a:lnTo>
                <a:lnTo>
                  <a:pt x="f17" y="f23"/>
                </a:lnTo>
                <a:lnTo>
                  <a:pt x="f15" y="f24"/>
                </a:lnTo>
                <a:lnTo>
                  <a:pt x="f13" y="f25"/>
                </a:lnTo>
                <a:lnTo>
                  <a:pt x="f11" y="f26"/>
                </a:lnTo>
                <a:lnTo>
                  <a:pt x="f9" y="f27"/>
                </a:lnTo>
                <a:lnTo>
                  <a:pt x="f7" y="f28"/>
                </a:lnTo>
                <a:lnTo>
                  <a:pt x="f6" y="f4"/>
                </a:lnTo>
                <a:lnTo>
                  <a:pt x="f5" y="f4"/>
                </a:lnTo>
                <a:lnTo>
                  <a:pt x="f29" y="f28"/>
                </a:lnTo>
                <a:lnTo>
                  <a:pt x="f30" y="f27"/>
                </a:lnTo>
                <a:lnTo>
                  <a:pt x="f31" y="f26"/>
                </a:lnTo>
                <a:lnTo>
                  <a:pt x="f32" y="f25"/>
                </a:lnTo>
                <a:lnTo>
                  <a:pt x="f33" y="f24"/>
                </a:lnTo>
                <a:lnTo>
                  <a:pt x="f34" y="f23"/>
                </a:lnTo>
                <a:lnTo>
                  <a:pt x="f35" y="f22"/>
                </a:lnTo>
                <a:lnTo>
                  <a:pt x="f36" y="f21"/>
                </a:lnTo>
                <a:lnTo>
                  <a:pt x="f36" y="f20"/>
                </a:lnTo>
                <a:lnTo>
                  <a:pt x="f35" y="f19"/>
                </a:lnTo>
                <a:lnTo>
                  <a:pt x="f34" y="f18"/>
                </a:lnTo>
                <a:lnTo>
                  <a:pt x="f33" y="f16"/>
                </a:lnTo>
                <a:lnTo>
                  <a:pt x="f32" y="f14"/>
                </a:lnTo>
                <a:lnTo>
                  <a:pt x="f31" y="f12"/>
                </a:lnTo>
                <a:lnTo>
                  <a:pt x="f30" y="f10"/>
                </a:lnTo>
                <a:lnTo>
                  <a:pt x="f29" y="f8"/>
                </a:lnTo>
                <a:lnTo>
                  <a:pt x="f5" y="f2"/>
                </a:lnTo>
                <a:close/>
              </a:path>
            </a:pathLst>
          </a:custGeom>
          <a:solidFill>
            <a:srgbClr val="4F81B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529A710-F809-452B-8D91-BC07CBD23F2E}"/>
              </a:ext>
            </a:extLst>
          </p:cNvPr>
          <p:cNvSpPr/>
          <p:nvPr/>
        </p:nvSpPr>
        <p:spPr>
          <a:xfrm>
            <a:off x="3224018" y="2727207"/>
            <a:ext cx="1353824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1679"/>
              <a:gd name="f5" fmla="val 225551"/>
              <a:gd name="f6" fmla="val 4582"/>
              <a:gd name="f7" fmla="val 180093"/>
              <a:gd name="f8" fmla="val 17726"/>
              <a:gd name="f9" fmla="val 137754"/>
              <a:gd name="f10" fmla="val 38522"/>
              <a:gd name="f11" fmla="val 99441"/>
              <a:gd name="f12" fmla="val 66065"/>
              <a:gd name="f13" fmla="val 66060"/>
              <a:gd name="f14" fmla="val 99446"/>
              <a:gd name="f15" fmla="val 38519"/>
              <a:gd name="f16" fmla="val 137760"/>
              <a:gd name="f17" fmla="val 17724"/>
              <a:gd name="f18" fmla="val 180097"/>
              <a:gd name="f19" fmla="val 225552"/>
              <a:gd name="f20" fmla="val 1127760"/>
              <a:gd name="f21" fmla="val 1173214"/>
              <a:gd name="f22" fmla="val 1215551"/>
              <a:gd name="f23" fmla="val 1253865"/>
              <a:gd name="f24" fmla="val 1287246"/>
              <a:gd name="f25" fmla="val 1314789"/>
              <a:gd name="f26" fmla="val 1335585"/>
              <a:gd name="f27" fmla="val 1348729"/>
              <a:gd name="f28" fmla="val 1353312"/>
              <a:gd name="f29" fmla="val 1786115"/>
              <a:gd name="f30" fmla="val 1831573"/>
              <a:gd name="f31" fmla="val 1873914"/>
              <a:gd name="f32" fmla="val 1912229"/>
              <a:gd name="f33" fmla="val 1945613"/>
              <a:gd name="f34" fmla="val 1973156"/>
              <a:gd name="f35" fmla="val 1993953"/>
              <a:gd name="f36" fmla="val 2007097"/>
              <a:gd name="f37" fmla="*/ f0 1 1353820"/>
              <a:gd name="f38" fmla="*/ f1 1 2011679"/>
              <a:gd name="f39" fmla="+- f4 0 f2"/>
              <a:gd name="f40" fmla="+- f3 0 f2"/>
              <a:gd name="f41" fmla="*/ f40 1 1353820"/>
              <a:gd name="f42" fmla="*/ f39 1 2011679"/>
              <a:gd name="f43" fmla="*/ f2 1 f41"/>
              <a:gd name="f44" fmla="*/ f3 1 f41"/>
              <a:gd name="f45" fmla="*/ f2 1 f42"/>
              <a:gd name="f46" fmla="*/ f4 1 f42"/>
              <a:gd name="f47" fmla="*/ f43 f37 1"/>
              <a:gd name="f48" fmla="*/ f44 f37 1"/>
              <a:gd name="f49" fmla="*/ f46 f38 1"/>
              <a:gd name="f50" fmla="*/ f45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1353820" h="2011679">
                <a:moveTo>
                  <a:pt x="f2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6"/>
                </a:lnTo>
                <a:lnTo>
                  <a:pt x="f19" y="f2"/>
                </a:lnTo>
                <a:lnTo>
                  <a:pt x="f20" y="f2"/>
                </a:lnTo>
                <a:lnTo>
                  <a:pt x="f21" y="f6"/>
                </a:lnTo>
                <a:lnTo>
                  <a:pt x="f22" y="f17"/>
                </a:lnTo>
                <a:lnTo>
                  <a:pt x="f23" y="f15"/>
                </a:lnTo>
                <a:lnTo>
                  <a:pt x="f24" y="f13"/>
                </a:lnTo>
                <a:lnTo>
                  <a:pt x="f25" y="f11"/>
                </a:lnTo>
                <a:lnTo>
                  <a:pt x="f26" y="f9"/>
                </a:lnTo>
                <a:lnTo>
                  <a:pt x="f27" y="f7"/>
                </a:lnTo>
                <a:lnTo>
                  <a:pt x="f28" y="f5"/>
                </a:lnTo>
                <a:lnTo>
                  <a:pt x="f28" y="f29"/>
                </a:lnTo>
                <a:lnTo>
                  <a:pt x="f27" y="f30"/>
                </a:lnTo>
                <a:lnTo>
                  <a:pt x="f26" y="f31"/>
                </a:lnTo>
                <a:lnTo>
                  <a:pt x="f25" y="f32"/>
                </a:lnTo>
                <a:lnTo>
                  <a:pt x="f24" y="f33"/>
                </a:lnTo>
                <a:lnTo>
                  <a:pt x="f23" y="f34"/>
                </a:lnTo>
                <a:lnTo>
                  <a:pt x="f22" y="f35"/>
                </a:lnTo>
                <a:lnTo>
                  <a:pt x="f21" y="f36"/>
                </a:lnTo>
                <a:lnTo>
                  <a:pt x="f20" y="f4"/>
                </a:lnTo>
                <a:lnTo>
                  <a:pt x="f19" y="f4"/>
                </a:lnTo>
                <a:lnTo>
                  <a:pt x="f18" y="f36"/>
                </a:lnTo>
                <a:lnTo>
                  <a:pt x="f16" y="f35"/>
                </a:lnTo>
                <a:lnTo>
                  <a:pt x="f14" y="f34"/>
                </a:lnTo>
                <a:lnTo>
                  <a:pt x="f12" y="f33"/>
                </a:lnTo>
                <a:lnTo>
                  <a:pt x="f10" y="f32"/>
                </a:lnTo>
                <a:lnTo>
                  <a:pt x="f8" y="f31"/>
                </a:lnTo>
                <a:lnTo>
                  <a:pt x="f6" y="f30"/>
                </a:lnTo>
                <a:lnTo>
                  <a:pt x="f2" y="f29"/>
                </a:lnTo>
                <a:lnTo>
                  <a:pt x="f2" y="f5"/>
                </a:lnTo>
                <a:close/>
              </a:path>
            </a:pathLst>
          </a:custGeom>
          <a:noFill/>
          <a:ln w="25904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B18959DE-7BEE-4624-ACD8-ACE2225977B1}"/>
              </a:ext>
            </a:extLst>
          </p:cNvPr>
          <p:cNvSpPr txBox="1"/>
          <p:nvPr/>
        </p:nvSpPr>
        <p:spPr>
          <a:xfrm>
            <a:off x="3436269" y="3445898"/>
            <a:ext cx="926460" cy="527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0005" rIns="0" bIns="0" anchor="t" anchorCtr="1" compatLnSpc="1">
            <a:spAutoFit/>
          </a:bodyPr>
          <a:lstStyle/>
          <a:p>
            <a:pPr marL="12701" marR="5084" lvl="0" indent="135258" algn="ctr" defTabSz="914400" rtl="0" fontAlgn="auto" hangingPunct="1">
              <a:lnSpc>
                <a:spcPts val="1860"/>
              </a:lnSpc>
              <a:spcBef>
                <a:spcPts val="3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Create LOI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E7D0CB2-BB65-49D1-9BA8-6BE635C4C8FF}"/>
              </a:ext>
            </a:extLst>
          </p:cNvPr>
          <p:cNvSpPr/>
          <p:nvPr/>
        </p:nvSpPr>
        <p:spPr>
          <a:xfrm>
            <a:off x="6096761" y="2727207"/>
            <a:ext cx="1353824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1679"/>
              <a:gd name="f5" fmla="val 1127760"/>
              <a:gd name="f6" fmla="val 225552"/>
              <a:gd name="f7" fmla="val 180097"/>
              <a:gd name="f8" fmla="val 4582"/>
              <a:gd name="f9" fmla="val 137760"/>
              <a:gd name="f10" fmla="val 17724"/>
              <a:gd name="f11" fmla="val 99446"/>
              <a:gd name="f12" fmla="val 38519"/>
              <a:gd name="f13" fmla="val 66065"/>
              <a:gd name="f14" fmla="val 66060"/>
              <a:gd name="f15" fmla="val 38522"/>
              <a:gd name="f16" fmla="val 99441"/>
              <a:gd name="f17" fmla="val 17726"/>
              <a:gd name="f18" fmla="val 137754"/>
              <a:gd name="f19" fmla="val 180093"/>
              <a:gd name="f20" fmla="val 225551"/>
              <a:gd name="f21" fmla="val 1786115"/>
              <a:gd name="f22" fmla="val 1831573"/>
              <a:gd name="f23" fmla="val 1873914"/>
              <a:gd name="f24" fmla="val 1912229"/>
              <a:gd name="f25" fmla="val 1945613"/>
              <a:gd name="f26" fmla="val 1973156"/>
              <a:gd name="f27" fmla="val 1993953"/>
              <a:gd name="f28" fmla="val 2007097"/>
              <a:gd name="f29" fmla="val 1173214"/>
              <a:gd name="f30" fmla="val 1215551"/>
              <a:gd name="f31" fmla="val 1253865"/>
              <a:gd name="f32" fmla="val 1287246"/>
              <a:gd name="f33" fmla="val 1314789"/>
              <a:gd name="f34" fmla="val 1335585"/>
              <a:gd name="f35" fmla="val 1348729"/>
              <a:gd name="f36" fmla="val 1353312"/>
              <a:gd name="f37" fmla="*/ f0 1 1353820"/>
              <a:gd name="f38" fmla="*/ f1 1 2011679"/>
              <a:gd name="f39" fmla="+- f4 0 f2"/>
              <a:gd name="f40" fmla="+- f3 0 f2"/>
              <a:gd name="f41" fmla="*/ f40 1 1353820"/>
              <a:gd name="f42" fmla="*/ f39 1 2011679"/>
              <a:gd name="f43" fmla="*/ f2 1 f41"/>
              <a:gd name="f44" fmla="*/ f3 1 f41"/>
              <a:gd name="f45" fmla="*/ f2 1 f42"/>
              <a:gd name="f46" fmla="*/ f4 1 f42"/>
              <a:gd name="f47" fmla="*/ f43 f37 1"/>
              <a:gd name="f48" fmla="*/ f44 f37 1"/>
              <a:gd name="f49" fmla="*/ f46 f38 1"/>
              <a:gd name="f50" fmla="*/ f45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1353820" h="2011679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8" y="f19"/>
                </a:lnTo>
                <a:lnTo>
                  <a:pt x="f2" y="f20"/>
                </a:lnTo>
                <a:lnTo>
                  <a:pt x="f2" y="f21"/>
                </a:lnTo>
                <a:lnTo>
                  <a:pt x="f8" y="f22"/>
                </a:lnTo>
                <a:lnTo>
                  <a:pt x="f17" y="f23"/>
                </a:lnTo>
                <a:lnTo>
                  <a:pt x="f15" y="f24"/>
                </a:lnTo>
                <a:lnTo>
                  <a:pt x="f13" y="f25"/>
                </a:lnTo>
                <a:lnTo>
                  <a:pt x="f11" y="f26"/>
                </a:lnTo>
                <a:lnTo>
                  <a:pt x="f9" y="f27"/>
                </a:lnTo>
                <a:lnTo>
                  <a:pt x="f7" y="f28"/>
                </a:lnTo>
                <a:lnTo>
                  <a:pt x="f6" y="f4"/>
                </a:lnTo>
                <a:lnTo>
                  <a:pt x="f5" y="f4"/>
                </a:lnTo>
                <a:lnTo>
                  <a:pt x="f29" y="f28"/>
                </a:lnTo>
                <a:lnTo>
                  <a:pt x="f30" y="f27"/>
                </a:lnTo>
                <a:lnTo>
                  <a:pt x="f31" y="f26"/>
                </a:lnTo>
                <a:lnTo>
                  <a:pt x="f32" y="f25"/>
                </a:lnTo>
                <a:lnTo>
                  <a:pt x="f33" y="f24"/>
                </a:lnTo>
                <a:lnTo>
                  <a:pt x="f34" y="f23"/>
                </a:lnTo>
                <a:lnTo>
                  <a:pt x="f35" y="f22"/>
                </a:lnTo>
                <a:lnTo>
                  <a:pt x="f36" y="f21"/>
                </a:lnTo>
                <a:lnTo>
                  <a:pt x="f36" y="f20"/>
                </a:lnTo>
                <a:lnTo>
                  <a:pt x="f35" y="f19"/>
                </a:lnTo>
                <a:lnTo>
                  <a:pt x="f34" y="f18"/>
                </a:lnTo>
                <a:lnTo>
                  <a:pt x="f33" y="f16"/>
                </a:lnTo>
                <a:lnTo>
                  <a:pt x="f32" y="f14"/>
                </a:lnTo>
                <a:lnTo>
                  <a:pt x="f31" y="f12"/>
                </a:lnTo>
                <a:lnTo>
                  <a:pt x="f30" y="f10"/>
                </a:lnTo>
                <a:lnTo>
                  <a:pt x="f29" y="f8"/>
                </a:lnTo>
                <a:lnTo>
                  <a:pt x="f5" y="f2"/>
                </a:lnTo>
                <a:close/>
              </a:path>
            </a:pathLst>
          </a:custGeom>
          <a:solidFill>
            <a:srgbClr val="4F81B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30BBE7E-77FB-4717-BF4F-3DAAF9E45923}"/>
              </a:ext>
            </a:extLst>
          </p:cNvPr>
          <p:cNvSpPr/>
          <p:nvPr/>
        </p:nvSpPr>
        <p:spPr>
          <a:xfrm>
            <a:off x="6096761" y="2727207"/>
            <a:ext cx="1353824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1679"/>
              <a:gd name="f5" fmla="val 225551"/>
              <a:gd name="f6" fmla="val 4582"/>
              <a:gd name="f7" fmla="val 180093"/>
              <a:gd name="f8" fmla="val 17726"/>
              <a:gd name="f9" fmla="val 137754"/>
              <a:gd name="f10" fmla="val 38522"/>
              <a:gd name="f11" fmla="val 99441"/>
              <a:gd name="f12" fmla="val 66065"/>
              <a:gd name="f13" fmla="val 66060"/>
              <a:gd name="f14" fmla="val 99446"/>
              <a:gd name="f15" fmla="val 38519"/>
              <a:gd name="f16" fmla="val 137760"/>
              <a:gd name="f17" fmla="val 17724"/>
              <a:gd name="f18" fmla="val 180097"/>
              <a:gd name="f19" fmla="val 225552"/>
              <a:gd name="f20" fmla="val 1127760"/>
              <a:gd name="f21" fmla="val 1173214"/>
              <a:gd name="f22" fmla="val 1215551"/>
              <a:gd name="f23" fmla="val 1253865"/>
              <a:gd name="f24" fmla="val 1287246"/>
              <a:gd name="f25" fmla="val 1314789"/>
              <a:gd name="f26" fmla="val 1335585"/>
              <a:gd name="f27" fmla="val 1348729"/>
              <a:gd name="f28" fmla="val 1353312"/>
              <a:gd name="f29" fmla="val 1786115"/>
              <a:gd name="f30" fmla="val 1831573"/>
              <a:gd name="f31" fmla="val 1873914"/>
              <a:gd name="f32" fmla="val 1912229"/>
              <a:gd name="f33" fmla="val 1945613"/>
              <a:gd name="f34" fmla="val 1973156"/>
              <a:gd name="f35" fmla="val 1993953"/>
              <a:gd name="f36" fmla="val 2007097"/>
              <a:gd name="f37" fmla="*/ f0 1 1353820"/>
              <a:gd name="f38" fmla="*/ f1 1 2011679"/>
              <a:gd name="f39" fmla="+- f4 0 f2"/>
              <a:gd name="f40" fmla="+- f3 0 f2"/>
              <a:gd name="f41" fmla="*/ f40 1 1353820"/>
              <a:gd name="f42" fmla="*/ f39 1 2011679"/>
              <a:gd name="f43" fmla="*/ f2 1 f41"/>
              <a:gd name="f44" fmla="*/ f3 1 f41"/>
              <a:gd name="f45" fmla="*/ f2 1 f42"/>
              <a:gd name="f46" fmla="*/ f4 1 f42"/>
              <a:gd name="f47" fmla="*/ f43 f37 1"/>
              <a:gd name="f48" fmla="*/ f44 f37 1"/>
              <a:gd name="f49" fmla="*/ f46 f38 1"/>
              <a:gd name="f50" fmla="*/ f45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1353820" h="2011679">
                <a:moveTo>
                  <a:pt x="f2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6"/>
                </a:lnTo>
                <a:lnTo>
                  <a:pt x="f19" y="f2"/>
                </a:lnTo>
                <a:lnTo>
                  <a:pt x="f20" y="f2"/>
                </a:lnTo>
                <a:lnTo>
                  <a:pt x="f21" y="f6"/>
                </a:lnTo>
                <a:lnTo>
                  <a:pt x="f22" y="f17"/>
                </a:lnTo>
                <a:lnTo>
                  <a:pt x="f23" y="f15"/>
                </a:lnTo>
                <a:lnTo>
                  <a:pt x="f24" y="f13"/>
                </a:lnTo>
                <a:lnTo>
                  <a:pt x="f25" y="f11"/>
                </a:lnTo>
                <a:lnTo>
                  <a:pt x="f26" y="f9"/>
                </a:lnTo>
                <a:lnTo>
                  <a:pt x="f27" y="f7"/>
                </a:lnTo>
                <a:lnTo>
                  <a:pt x="f28" y="f5"/>
                </a:lnTo>
                <a:lnTo>
                  <a:pt x="f28" y="f29"/>
                </a:lnTo>
                <a:lnTo>
                  <a:pt x="f27" y="f30"/>
                </a:lnTo>
                <a:lnTo>
                  <a:pt x="f26" y="f31"/>
                </a:lnTo>
                <a:lnTo>
                  <a:pt x="f25" y="f32"/>
                </a:lnTo>
                <a:lnTo>
                  <a:pt x="f24" y="f33"/>
                </a:lnTo>
                <a:lnTo>
                  <a:pt x="f23" y="f34"/>
                </a:lnTo>
                <a:lnTo>
                  <a:pt x="f22" y="f35"/>
                </a:lnTo>
                <a:lnTo>
                  <a:pt x="f21" y="f36"/>
                </a:lnTo>
                <a:lnTo>
                  <a:pt x="f20" y="f4"/>
                </a:lnTo>
                <a:lnTo>
                  <a:pt x="f19" y="f4"/>
                </a:lnTo>
                <a:lnTo>
                  <a:pt x="f18" y="f36"/>
                </a:lnTo>
                <a:lnTo>
                  <a:pt x="f16" y="f35"/>
                </a:lnTo>
                <a:lnTo>
                  <a:pt x="f14" y="f34"/>
                </a:lnTo>
                <a:lnTo>
                  <a:pt x="f12" y="f33"/>
                </a:lnTo>
                <a:lnTo>
                  <a:pt x="f10" y="f32"/>
                </a:lnTo>
                <a:lnTo>
                  <a:pt x="f8" y="f31"/>
                </a:lnTo>
                <a:lnTo>
                  <a:pt x="f6" y="f30"/>
                </a:lnTo>
                <a:lnTo>
                  <a:pt x="f2" y="f29"/>
                </a:lnTo>
                <a:lnTo>
                  <a:pt x="f2" y="f5"/>
                </a:lnTo>
                <a:close/>
              </a:path>
            </a:pathLst>
          </a:custGeom>
          <a:noFill/>
          <a:ln w="25904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209C03D-D369-42CE-B505-18CAE9E95885}"/>
              </a:ext>
            </a:extLst>
          </p:cNvPr>
          <p:cNvSpPr txBox="1"/>
          <p:nvPr/>
        </p:nvSpPr>
        <p:spPr>
          <a:xfrm>
            <a:off x="6378689" y="3327309"/>
            <a:ext cx="787398" cy="7594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34920" rIns="0" bIns="0" anchor="t" anchorCtr="1" compatLnSpc="1">
            <a:spAutoFit/>
          </a:bodyPr>
          <a:lstStyle/>
          <a:p>
            <a:pPr marL="12060" marR="5084" lvl="0" indent="-630" algn="ctr" defTabSz="914400" rtl="0" fontAlgn="auto" hangingPunct="1">
              <a:lnSpc>
                <a:spcPct val="91500"/>
              </a:lnSpc>
              <a:spcBef>
                <a:spcPts val="27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Parks  </a:t>
            </a:r>
            <a:r>
              <a:rPr lang="en-US" sz="1700" b="0" i="0" u="none" strike="noStrike" kern="1200" cap="none" spc="-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A</a:t>
            </a: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d</a:t>
            </a:r>
            <a:r>
              <a:rPr lang="en-US" sz="1700" b="0" i="0" u="none" strike="noStrike" kern="1200" cap="none" spc="-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v</a:t>
            </a: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iso</a:t>
            </a:r>
            <a:r>
              <a:rPr lang="en-US" sz="1700" b="0" i="0" u="none" strike="noStrike" kern="1200" cap="none" spc="1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r</a:t>
            </a: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y  </a:t>
            </a: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Board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A332F9F-D9FA-4A89-9105-98739D3ECD7E}"/>
              </a:ext>
            </a:extLst>
          </p:cNvPr>
          <p:cNvSpPr/>
          <p:nvPr/>
        </p:nvSpPr>
        <p:spPr>
          <a:xfrm>
            <a:off x="4667253" y="2715009"/>
            <a:ext cx="1353824" cy="2010408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0410"/>
              <a:gd name="f5" fmla="val 1127760"/>
              <a:gd name="f6" fmla="val 225552"/>
              <a:gd name="f7" fmla="val 180097"/>
              <a:gd name="f8" fmla="val 4582"/>
              <a:gd name="f9" fmla="val 137760"/>
              <a:gd name="f10" fmla="val 17724"/>
              <a:gd name="f11" fmla="val 99446"/>
              <a:gd name="f12" fmla="val 38519"/>
              <a:gd name="f13" fmla="val 66065"/>
              <a:gd name="f14" fmla="val 66060"/>
              <a:gd name="f15" fmla="val 38522"/>
              <a:gd name="f16" fmla="val 99441"/>
              <a:gd name="f17" fmla="val 17726"/>
              <a:gd name="f18" fmla="val 137754"/>
              <a:gd name="f19" fmla="val 180093"/>
              <a:gd name="f20" fmla="val 225551"/>
              <a:gd name="f21" fmla="val 1784591"/>
              <a:gd name="f22" fmla="val 1830049"/>
              <a:gd name="f23" fmla="val 1872390"/>
              <a:gd name="f24" fmla="val 1910705"/>
              <a:gd name="f25" fmla="val 1944089"/>
              <a:gd name="f26" fmla="val 1971632"/>
              <a:gd name="f27" fmla="val 1992429"/>
              <a:gd name="f28" fmla="val 2005573"/>
              <a:gd name="f29" fmla="val 2010156"/>
              <a:gd name="f30" fmla="val 1173214"/>
              <a:gd name="f31" fmla="val 1215551"/>
              <a:gd name="f32" fmla="val 1253865"/>
              <a:gd name="f33" fmla="val 1287246"/>
              <a:gd name="f34" fmla="val 1314789"/>
              <a:gd name="f35" fmla="val 1335585"/>
              <a:gd name="f36" fmla="val 1348729"/>
              <a:gd name="f37" fmla="val 1353312"/>
              <a:gd name="f38" fmla="*/ f0 1 1353820"/>
              <a:gd name="f39" fmla="*/ f1 1 2010410"/>
              <a:gd name="f40" fmla="+- f4 0 f2"/>
              <a:gd name="f41" fmla="+- f3 0 f2"/>
              <a:gd name="f42" fmla="*/ f41 1 1353820"/>
              <a:gd name="f43" fmla="*/ f40 1 2010410"/>
              <a:gd name="f44" fmla="*/ f2 1 f42"/>
              <a:gd name="f45" fmla="*/ f3 1 f42"/>
              <a:gd name="f46" fmla="*/ f2 1 f43"/>
              <a:gd name="f47" fmla="*/ f4 1 f43"/>
              <a:gd name="f48" fmla="*/ f44 f38 1"/>
              <a:gd name="f49" fmla="*/ f45 f38 1"/>
              <a:gd name="f50" fmla="*/ f47 f39 1"/>
              <a:gd name="f51" fmla="*/ f4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1353820" h="2010410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8" y="f19"/>
                </a:lnTo>
                <a:lnTo>
                  <a:pt x="f2" y="f20"/>
                </a:lnTo>
                <a:lnTo>
                  <a:pt x="f2" y="f21"/>
                </a:lnTo>
                <a:lnTo>
                  <a:pt x="f8" y="f22"/>
                </a:lnTo>
                <a:lnTo>
                  <a:pt x="f17" y="f23"/>
                </a:lnTo>
                <a:lnTo>
                  <a:pt x="f15" y="f24"/>
                </a:lnTo>
                <a:lnTo>
                  <a:pt x="f13" y="f25"/>
                </a:lnTo>
                <a:lnTo>
                  <a:pt x="f11" y="f26"/>
                </a:lnTo>
                <a:lnTo>
                  <a:pt x="f9" y="f27"/>
                </a:lnTo>
                <a:lnTo>
                  <a:pt x="f7" y="f28"/>
                </a:lnTo>
                <a:lnTo>
                  <a:pt x="f6" y="f29"/>
                </a:lnTo>
                <a:lnTo>
                  <a:pt x="f5" y="f29"/>
                </a:lnTo>
                <a:lnTo>
                  <a:pt x="f30" y="f28"/>
                </a:lnTo>
                <a:lnTo>
                  <a:pt x="f31" y="f27"/>
                </a:lnTo>
                <a:lnTo>
                  <a:pt x="f32" y="f26"/>
                </a:lnTo>
                <a:lnTo>
                  <a:pt x="f33" y="f25"/>
                </a:lnTo>
                <a:lnTo>
                  <a:pt x="f34" y="f24"/>
                </a:lnTo>
                <a:lnTo>
                  <a:pt x="f35" y="f23"/>
                </a:lnTo>
                <a:lnTo>
                  <a:pt x="f36" y="f22"/>
                </a:lnTo>
                <a:lnTo>
                  <a:pt x="f37" y="f21"/>
                </a:lnTo>
                <a:lnTo>
                  <a:pt x="f37" y="f20"/>
                </a:lnTo>
                <a:lnTo>
                  <a:pt x="f36" y="f19"/>
                </a:lnTo>
                <a:lnTo>
                  <a:pt x="f35" y="f18"/>
                </a:lnTo>
                <a:lnTo>
                  <a:pt x="f34" y="f16"/>
                </a:lnTo>
                <a:lnTo>
                  <a:pt x="f33" y="f14"/>
                </a:lnTo>
                <a:lnTo>
                  <a:pt x="f32" y="f12"/>
                </a:lnTo>
                <a:lnTo>
                  <a:pt x="f31" y="f10"/>
                </a:lnTo>
                <a:lnTo>
                  <a:pt x="f30" y="f8"/>
                </a:lnTo>
                <a:lnTo>
                  <a:pt x="f5" y="f2"/>
                </a:lnTo>
                <a:close/>
              </a:path>
            </a:pathLst>
          </a:custGeom>
          <a:solidFill>
            <a:srgbClr val="4F81B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68384BBF-3A52-45BC-BC69-5B51F2216AC8}"/>
              </a:ext>
            </a:extLst>
          </p:cNvPr>
          <p:cNvSpPr/>
          <p:nvPr/>
        </p:nvSpPr>
        <p:spPr>
          <a:xfrm>
            <a:off x="4667253" y="2715009"/>
            <a:ext cx="1353824" cy="2010408"/>
          </a:xfrm>
          <a:custGeom>
            <a:avLst/>
            <a:gdLst>
              <a:gd name="f0" fmla="val w"/>
              <a:gd name="f1" fmla="val h"/>
              <a:gd name="f2" fmla="val 0"/>
              <a:gd name="f3" fmla="val 1353820"/>
              <a:gd name="f4" fmla="val 2010410"/>
              <a:gd name="f5" fmla="val 225551"/>
              <a:gd name="f6" fmla="val 4582"/>
              <a:gd name="f7" fmla="val 180093"/>
              <a:gd name="f8" fmla="val 17726"/>
              <a:gd name="f9" fmla="val 137754"/>
              <a:gd name="f10" fmla="val 38522"/>
              <a:gd name="f11" fmla="val 99441"/>
              <a:gd name="f12" fmla="val 66065"/>
              <a:gd name="f13" fmla="val 66060"/>
              <a:gd name="f14" fmla="val 99446"/>
              <a:gd name="f15" fmla="val 38519"/>
              <a:gd name="f16" fmla="val 137760"/>
              <a:gd name="f17" fmla="val 17724"/>
              <a:gd name="f18" fmla="val 180097"/>
              <a:gd name="f19" fmla="val 225552"/>
              <a:gd name="f20" fmla="val 1127760"/>
              <a:gd name="f21" fmla="val 1173214"/>
              <a:gd name="f22" fmla="val 1215551"/>
              <a:gd name="f23" fmla="val 1253865"/>
              <a:gd name="f24" fmla="val 1287246"/>
              <a:gd name="f25" fmla="val 1314789"/>
              <a:gd name="f26" fmla="val 1335585"/>
              <a:gd name="f27" fmla="val 1348729"/>
              <a:gd name="f28" fmla="val 1353312"/>
              <a:gd name="f29" fmla="val 1784591"/>
              <a:gd name="f30" fmla="val 1830049"/>
              <a:gd name="f31" fmla="val 1872390"/>
              <a:gd name="f32" fmla="val 1910705"/>
              <a:gd name="f33" fmla="val 1944089"/>
              <a:gd name="f34" fmla="val 1971632"/>
              <a:gd name="f35" fmla="val 1992429"/>
              <a:gd name="f36" fmla="val 2005573"/>
              <a:gd name="f37" fmla="val 2010156"/>
              <a:gd name="f38" fmla="*/ f0 1 1353820"/>
              <a:gd name="f39" fmla="*/ f1 1 2010410"/>
              <a:gd name="f40" fmla="+- f4 0 f2"/>
              <a:gd name="f41" fmla="+- f3 0 f2"/>
              <a:gd name="f42" fmla="*/ f41 1 1353820"/>
              <a:gd name="f43" fmla="*/ f40 1 2010410"/>
              <a:gd name="f44" fmla="*/ f2 1 f42"/>
              <a:gd name="f45" fmla="*/ f3 1 f42"/>
              <a:gd name="f46" fmla="*/ f2 1 f43"/>
              <a:gd name="f47" fmla="*/ f4 1 f43"/>
              <a:gd name="f48" fmla="*/ f44 f38 1"/>
              <a:gd name="f49" fmla="*/ f45 f38 1"/>
              <a:gd name="f50" fmla="*/ f47 f39 1"/>
              <a:gd name="f51" fmla="*/ f4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1353820" h="2010410">
                <a:moveTo>
                  <a:pt x="f2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6"/>
                </a:lnTo>
                <a:lnTo>
                  <a:pt x="f19" y="f2"/>
                </a:lnTo>
                <a:lnTo>
                  <a:pt x="f20" y="f2"/>
                </a:lnTo>
                <a:lnTo>
                  <a:pt x="f21" y="f6"/>
                </a:lnTo>
                <a:lnTo>
                  <a:pt x="f22" y="f17"/>
                </a:lnTo>
                <a:lnTo>
                  <a:pt x="f23" y="f15"/>
                </a:lnTo>
                <a:lnTo>
                  <a:pt x="f24" y="f13"/>
                </a:lnTo>
                <a:lnTo>
                  <a:pt x="f25" y="f11"/>
                </a:lnTo>
                <a:lnTo>
                  <a:pt x="f26" y="f9"/>
                </a:lnTo>
                <a:lnTo>
                  <a:pt x="f27" y="f7"/>
                </a:lnTo>
                <a:lnTo>
                  <a:pt x="f28" y="f5"/>
                </a:lnTo>
                <a:lnTo>
                  <a:pt x="f28" y="f29"/>
                </a:lnTo>
                <a:lnTo>
                  <a:pt x="f27" y="f30"/>
                </a:lnTo>
                <a:lnTo>
                  <a:pt x="f26" y="f31"/>
                </a:lnTo>
                <a:lnTo>
                  <a:pt x="f25" y="f32"/>
                </a:lnTo>
                <a:lnTo>
                  <a:pt x="f24" y="f33"/>
                </a:lnTo>
                <a:lnTo>
                  <a:pt x="f23" y="f34"/>
                </a:lnTo>
                <a:lnTo>
                  <a:pt x="f22" y="f35"/>
                </a:lnTo>
                <a:lnTo>
                  <a:pt x="f21" y="f36"/>
                </a:lnTo>
                <a:lnTo>
                  <a:pt x="f20" y="f37"/>
                </a:lnTo>
                <a:lnTo>
                  <a:pt x="f19" y="f37"/>
                </a:lnTo>
                <a:lnTo>
                  <a:pt x="f18" y="f36"/>
                </a:lnTo>
                <a:lnTo>
                  <a:pt x="f16" y="f35"/>
                </a:lnTo>
                <a:lnTo>
                  <a:pt x="f14" y="f34"/>
                </a:lnTo>
                <a:lnTo>
                  <a:pt x="f12" y="f33"/>
                </a:lnTo>
                <a:lnTo>
                  <a:pt x="f10" y="f32"/>
                </a:lnTo>
                <a:lnTo>
                  <a:pt x="f8" y="f31"/>
                </a:lnTo>
                <a:lnTo>
                  <a:pt x="f6" y="f30"/>
                </a:lnTo>
                <a:lnTo>
                  <a:pt x="f2" y="f29"/>
                </a:lnTo>
                <a:lnTo>
                  <a:pt x="f2" y="f5"/>
                </a:lnTo>
                <a:close/>
              </a:path>
            </a:pathLst>
          </a:custGeom>
          <a:noFill/>
          <a:ln w="25904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E79AF751-B727-4714-9748-630404D39FFC}"/>
              </a:ext>
            </a:extLst>
          </p:cNvPr>
          <p:cNvSpPr txBox="1"/>
          <p:nvPr/>
        </p:nvSpPr>
        <p:spPr>
          <a:xfrm>
            <a:off x="4952939" y="3432685"/>
            <a:ext cx="781053" cy="527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0005" rIns="0" bIns="0" anchor="t" anchorCtr="0" compatLnSpc="1">
            <a:spAutoFit/>
          </a:bodyPr>
          <a:lstStyle/>
          <a:p>
            <a:pPr marL="12701" marR="5084" lvl="0" indent="27303" algn="l" defTabSz="914400" rtl="0" fontAlgn="auto" hangingPunct="1">
              <a:lnSpc>
                <a:spcPts val="1860"/>
              </a:lnSpc>
              <a:spcBef>
                <a:spcPts val="3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Option  Co</a:t>
            </a: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n</a:t>
            </a:r>
            <a:r>
              <a:rPr lang="en-US" sz="1700" b="0" i="0" u="none" strike="noStrike" kern="1200" cap="none" spc="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t</a:t>
            </a:r>
            <a:r>
              <a:rPr lang="en-US" sz="1700" b="0" i="0" u="none" strike="noStrike" kern="1200" cap="none" spc="-3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r</a:t>
            </a: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a</a:t>
            </a:r>
            <a:r>
              <a:rPr lang="en-US" sz="1700" b="0" i="0" u="none" strike="noStrike" kern="1200" cap="none" spc="-5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c</a:t>
            </a: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t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B9B7589-016D-4604-9F04-381BDB934647}"/>
              </a:ext>
            </a:extLst>
          </p:cNvPr>
          <p:cNvSpPr/>
          <p:nvPr/>
        </p:nvSpPr>
        <p:spPr>
          <a:xfrm>
            <a:off x="7485122" y="2727198"/>
            <a:ext cx="1351912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1915"/>
              <a:gd name="f4" fmla="val 2011679"/>
              <a:gd name="f5" fmla="val 1126490"/>
              <a:gd name="f6" fmla="val 225297"/>
              <a:gd name="f7" fmla="val 179894"/>
              <a:gd name="f8" fmla="val 4577"/>
              <a:gd name="f9" fmla="val 137604"/>
              <a:gd name="f10" fmla="val 17704"/>
              <a:gd name="f11" fmla="val 99334"/>
              <a:gd name="f12" fmla="val 38475"/>
              <a:gd name="f13" fmla="val 65990"/>
              <a:gd name="f14" fmla="val 65986"/>
              <a:gd name="f15" fmla="val 38479"/>
              <a:gd name="f16" fmla="val 99329"/>
              <a:gd name="f17" fmla="val 17705"/>
              <a:gd name="f18" fmla="val 137599"/>
              <a:gd name="f19" fmla="val 179890"/>
              <a:gd name="f20" fmla="val 225298"/>
              <a:gd name="f21" fmla="val 1786369"/>
              <a:gd name="f22" fmla="val 1831776"/>
              <a:gd name="f23" fmla="val 1874069"/>
              <a:gd name="f24" fmla="val 1912342"/>
              <a:gd name="f25" fmla="val 1945687"/>
              <a:gd name="f26" fmla="val 1973200"/>
              <a:gd name="f27" fmla="val 1993973"/>
              <a:gd name="f28" fmla="val 2007102"/>
              <a:gd name="f29" fmla="val 2011680"/>
              <a:gd name="f30" fmla="val 1171893"/>
              <a:gd name="f31" fmla="val 1214183"/>
              <a:gd name="f32" fmla="val 1252453"/>
              <a:gd name="f33" fmla="val 1285797"/>
              <a:gd name="f34" fmla="val 1313308"/>
              <a:gd name="f35" fmla="val 1334082"/>
              <a:gd name="f36" fmla="val 1347210"/>
              <a:gd name="f37" fmla="val 1351788"/>
              <a:gd name="f38" fmla="*/ f0 1 1351915"/>
              <a:gd name="f39" fmla="*/ f1 1 2011679"/>
              <a:gd name="f40" fmla="+- f4 0 f2"/>
              <a:gd name="f41" fmla="+- f3 0 f2"/>
              <a:gd name="f42" fmla="*/ f41 1 1351915"/>
              <a:gd name="f43" fmla="*/ f40 1 2011679"/>
              <a:gd name="f44" fmla="*/ f2 1 f42"/>
              <a:gd name="f45" fmla="*/ f3 1 f42"/>
              <a:gd name="f46" fmla="*/ f2 1 f43"/>
              <a:gd name="f47" fmla="*/ f4 1 f43"/>
              <a:gd name="f48" fmla="*/ f44 f38 1"/>
              <a:gd name="f49" fmla="*/ f45 f38 1"/>
              <a:gd name="f50" fmla="*/ f47 f39 1"/>
              <a:gd name="f51" fmla="*/ f4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1351915" h="2011679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8" y="f19"/>
                </a:lnTo>
                <a:lnTo>
                  <a:pt x="f2" y="f20"/>
                </a:lnTo>
                <a:lnTo>
                  <a:pt x="f2" y="f21"/>
                </a:lnTo>
                <a:lnTo>
                  <a:pt x="f8" y="f22"/>
                </a:lnTo>
                <a:lnTo>
                  <a:pt x="f17" y="f23"/>
                </a:lnTo>
                <a:lnTo>
                  <a:pt x="f15" y="f24"/>
                </a:lnTo>
                <a:lnTo>
                  <a:pt x="f13" y="f25"/>
                </a:lnTo>
                <a:lnTo>
                  <a:pt x="f11" y="f26"/>
                </a:lnTo>
                <a:lnTo>
                  <a:pt x="f9" y="f27"/>
                </a:lnTo>
                <a:lnTo>
                  <a:pt x="f7" y="f28"/>
                </a:lnTo>
                <a:lnTo>
                  <a:pt x="f6" y="f29"/>
                </a:lnTo>
                <a:lnTo>
                  <a:pt x="f5" y="f29"/>
                </a:lnTo>
                <a:lnTo>
                  <a:pt x="f30" y="f28"/>
                </a:lnTo>
                <a:lnTo>
                  <a:pt x="f31" y="f27"/>
                </a:lnTo>
                <a:lnTo>
                  <a:pt x="f32" y="f26"/>
                </a:lnTo>
                <a:lnTo>
                  <a:pt x="f33" y="f25"/>
                </a:lnTo>
                <a:lnTo>
                  <a:pt x="f34" y="f24"/>
                </a:lnTo>
                <a:lnTo>
                  <a:pt x="f35" y="f23"/>
                </a:lnTo>
                <a:lnTo>
                  <a:pt x="f36" y="f22"/>
                </a:lnTo>
                <a:lnTo>
                  <a:pt x="f37" y="f21"/>
                </a:lnTo>
                <a:lnTo>
                  <a:pt x="f37" y="f20"/>
                </a:lnTo>
                <a:lnTo>
                  <a:pt x="f36" y="f19"/>
                </a:lnTo>
                <a:lnTo>
                  <a:pt x="f35" y="f18"/>
                </a:lnTo>
                <a:lnTo>
                  <a:pt x="f34" y="f16"/>
                </a:lnTo>
                <a:lnTo>
                  <a:pt x="f33" y="f14"/>
                </a:lnTo>
                <a:lnTo>
                  <a:pt x="f32" y="f12"/>
                </a:lnTo>
                <a:lnTo>
                  <a:pt x="f31" y="f10"/>
                </a:lnTo>
                <a:lnTo>
                  <a:pt x="f30" y="f8"/>
                </a:lnTo>
                <a:lnTo>
                  <a:pt x="f5" y="f2"/>
                </a:lnTo>
                <a:close/>
              </a:path>
            </a:pathLst>
          </a:custGeom>
          <a:solidFill>
            <a:srgbClr val="4F81B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D01D135C-01D6-423C-874F-4552065F4D59}"/>
              </a:ext>
            </a:extLst>
          </p:cNvPr>
          <p:cNvSpPr/>
          <p:nvPr/>
        </p:nvSpPr>
        <p:spPr>
          <a:xfrm>
            <a:off x="7485122" y="2727198"/>
            <a:ext cx="1351912" cy="2011680"/>
          </a:xfrm>
          <a:custGeom>
            <a:avLst/>
            <a:gdLst>
              <a:gd name="f0" fmla="val w"/>
              <a:gd name="f1" fmla="val h"/>
              <a:gd name="f2" fmla="val 0"/>
              <a:gd name="f3" fmla="val 1351915"/>
              <a:gd name="f4" fmla="val 2011679"/>
              <a:gd name="f5" fmla="val 225298"/>
              <a:gd name="f6" fmla="val 4577"/>
              <a:gd name="f7" fmla="val 179890"/>
              <a:gd name="f8" fmla="val 17705"/>
              <a:gd name="f9" fmla="val 137599"/>
              <a:gd name="f10" fmla="val 38479"/>
              <a:gd name="f11" fmla="val 99329"/>
              <a:gd name="f12" fmla="val 65990"/>
              <a:gd name="f13" fmla="val 65986"/>
              <a:gd name="f14" fmla="val 99334"/>
              <a:gd name="f15" fmla="val 38475"/>
              <a:gd name="f16" fmla="val 137604"/>
              <a:gd name="f17" fmla="val 17704"/>
              <a:gd name="f18" fmla="val 179894"/>
              <a:gd name="f19" fmla="val 225297"/>
              <a:gd name="f20" fmla="val 1126490"/>
              <a:gd name="f21" fmla="val 1171893"/>
              <a:gd name="f22" fmla="val 1214183"/>
              <a:gd name="f23" fmla="val 1252453"/>
              <a:gd name="f24" fmla="val 1285797"/>
              <a:gd name="f25" fmla="val 1313308"/>
              <a:gd name="f26" fmla="val 1334082"/>
              <a:gd name="f27" fmla="val 1347210"/>
              <a:gd name="f28" fmla="val 1351788"/>
              <a:gd name="f29" fmla="val 1786369"/>
              <a:gd name="f30" fmla="val 1831776"/>
              <a:gd name="f31" fmla="val 1874069"/>
              <a:gd name="f32" fmla="val 1912342"/>
              <a:gd name="f33" fmla="val 1945687"/>
              <a:gd name="f34" fmla="val 1973200"/>
              <a:gd name="f35" fmla="val 1993973"/>
              <a:gd name="f36" fmla="val 2007102"/>
              <a:gd name="f37" fmla="val 2011680"/>
              <a:gd name="f38" fmla="*/ f0 1 1351915"/>
              <a:gd name="f39" fmla="*/ f1 1 2011679"/>
              <a:gd name="f40" fmla="+- f4 0 f2"/>
              <a:gd name="f41" fmla="+- f3 0 f2"/>
              <a:gd name="f42" fmla="*/ f41 1 1351915"/>
              <a:gd name="f43" fmla="*/ f40 1 2011679"/>
              <a:gd name="f44" fmla="*/ f2 1 f42"/>
              <a:gd name="f45" fmla="*/ f3 1 f42"/>
              <a:gd name="f46" fmla="*/ f2 1 f43"/>
              <a:gd name="f47" fmla="*/ f4 1 f43"/>
              <a:gd name="f48" fmla="*/ f44 f38 1"/>
              <a:gd name="f49" fmla="*/ f45 f38 1"/>
              <a:gd name="f50" fmla="*/ f47 f39 1"/>
              <a:gd name="f51" fmla="*/ f4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1351915" h="2011679">
                <a:moveTo>
                  <a:pt x="f2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6"/>
                </a:lnTo>
                <a:lnTo>
                  <a:pt x="f19" y="f2"/>
                </a:lnTo>
                <a:lnTo>
                  <a:pt x="f20" y="f2"/>
                </a:lnTo>
                <a:lnTo>
                  <a:pt x="f21" y="f6"/>
                </a:lnTo>
                <a:lnTo>
                  <a:pt x="f22" y="f17"/>
                </a:lnTo>
                <a:lnTo>
                  <a:pt x="f23" y="f15"/>
                </a:lnTo>
                <a:lnTo>
                  <a:pt x="f24" y="f13"/>
                </a:lnTo>
                <a:lnTo>
                  <a:pt x="f25" y="f11"/>
                </a:lnTo>
                <a:lnTo>
                  <a:pt x="f26" y="f9"/>
                </a:lnTo>
                <a:lnTo>
                  <a:pt x="f27" y="f7"/>
                </a:lnTo>
                <a:lnTo>
                  <a:pt x="f28" y="f5"/>
                </a:lnTo>
                <a:lnTo>
                  <a:pt x="f28" y="f29"/>
                </a:lnTo>
                <a:lnTo>
                  <a:pt x="f27" y="f30"/>
                </a:lnTo>
                <a:lnTo>
                  <a:pt x="f26" y="f31"/>
                </a:lnTo>
                <a:lnTo>
                  <a:pt x="f25" y="f32"/>
                </a:lnTo>
                <a:lnTo>
                  <a:pt x="f24" y="f33"/>
                </a:lnTo>
                <a:lnTo>
                  <a:pt x="f23" y="f34"/>
                </a:lnTo>
                <a:lnTo>
                  <a:pt x="f22" y="f35"/>
                </a:lnTo>
                <a:lnTo>
                  <a:pt x="f21" y="f36"/>
                </a:lnTo>
                <a:lnTo>
                  <a:pt x="f20" y="f37"/>
                </a:lnTo>
                <a:lnTo>
                  <a:pt x="f19" y="f37"/>
                </a:lnTo>
                <a:lnTo>
                  <a:pt x="f18" y="f36"/>
                </a:lnTo>
                <a:lnTo>
                  <a:pt x="f16" y="f35"/>
                </a:lnTo>
                <a:lnTo>
                  <a:pt x="f14" y="f34"/>
                </a:lnTo>
                <a:lnTo>
                  <a:pt x="f12" y="f33"/>
                </a:lnTo>
                <a:lnTo>
                  <a:pt x="f10" y="f32"/>
                </a:lnTo>
                <a:lnTo>
                  <a:pt x="f8" y="f31"/>
                </a:lnTo>
                <a:lnTo>
                  <a:pt x="f6" y="f30"/>
                </a:lnTo>
                <a:lnTo>
                  <a:pt x="f2" y="f29"/>
                </a:lnTo>
                <a:lnTo>
                  <a:pt x="f2" y="f5"/>
                </a:lnTo>
                <a:close/>
              </a:path>
            </a:pathLst>
          </a:custGeom>
          <a:noFill/>
          <a:ln w="25904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C93A2EB-5530-4C8E-8B71-A94E808CFF8A}"/>
              </a:ext>
            </a:extLst>
          </p:cNvPr>
          <p:cNvSpPr txBox="1"/>
          <p:nvPr/>
        </p:nvSpPr>
        <p:spPr>
          <a:xfrm>
            <a:off x="7610066" y="3327309"/>
            <a:ext cx="1099181" cy="7594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34920" rIns="0" bIns="0" anchor="t" anchorCtr="1" compatLnSpc="1">
            <a:spAutoFit/>
          </a:bodyPr>
          <a:lstStyle/>
          <a:p>
            <a:pPr marL="12701" marR="5084" lvl="0" indent="1271" algn="ctr" defTabSz="914400" rtl="0" fontAlgn="auto" hangingPunct="1">
              <a:lnSpc>
                <a:spcPct val="91500"/>
              </a:lnSpc>
              <a:spcBef>
                <a:spcPts val="27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City  Co</a:t>
            </a: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mm</a:t>
            </a:r>
            <a:r>
              <a: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ission  </a:t>
            </a:r>
            <a:r>
              <a:rPr lang="en-US" sz="1700" b="0" i="0" u="none" strike="noStrike" kern="1200" cap="none" spc="-10" baseline="0">
                <a:solidFill>
                  <a:srgbClr val="FFFFFF"/>
                </a:solidFill>
                <a:uFillTx/>
                <a:latin typeface="Calibri"/>
                <a:cs typeface="Calibri"/>
              </a:rPr>
              <a:t>Approval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BB58A78-6D3E-4EB5-BC4A-AE26811C93ED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EC99DD09-376E-49AF-A966-4D1FC96CFD69}"/>
              </a:ext>
            </a:extLst>
          </p:cNvPr>
          <p:cNvSpPr/>
          <p:nvPr/>
        </p:nvSpPr>
        <p:spPr>
          <a:xfrm>
            <a:off x="7488936" y="5766819"/>
            <a:ext cx="1655064" cy="109118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C0360A-D18A-44DB-96D2-A08C3836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725634"/>
            <a:ext cx="6696075" cy="47815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F5D1A6A-0E5F-4D51-B431-A1F118BBD6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7526" y="350816"/>
            <a:ext cx="6364617" cy="1613263"/>
          </a:xfrm>
        </p:spPr>
        <p:txBody>
          <a:bodyPr tIns="12701"/>
          <a:lstStyle/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spc="-5" dirty="0">
                <a:solidFill>
                  <a:srgbClr val="FFC000"/>
                </a:solidFill>
                <a:latin typeface="Aaux Next Regular" pitchFamily="50"/>
              </a:rPr>
              <a:t>PROPOSED </a:t>
            </a:r>
            <a:r>
              <a:rPr lang="en-US" sz="2400" spc="-60" dirty="0">
                <a:solidFill>
                  <a:srgbClr val="FFC000"/>
                </a:solidFill>
                <a:latin typeface="Aaux Next Regular" pitchFamily="50"/>
              </a:rPr>
              <a:t>PARK</a:t>
            </a:r>
            <a:r>
              <a:rPr lang="en-US" sz="2400" spc="280" dirty="0">
                <a:solidFill>
                  <a:srgbClr val="FFC000"/>
                </a:solidFill>
                <a:latin typeface="Aaux Next Regular" pitchFamily="50"/>
              </a:rPr>
              <a:t> </a:t>
            </a:r>
            <a:r>
              <a:rPr lang="en-US" sz="2400" spc="-5" dirty="0">
                <a:solidFill>
                  <a:srgbClr val="FFC000"/>
                </a:solidFill>
                <a:latin typeface="Aaux Next Regular" pitchFamily="50"/>
              </a:rPr>
              <a:t>ACQUISITION #4</a:t>
            </a:r>
            <a:br>
              <a:rPr lang="en-US" spc="-5" dirty="0"/>
            </a:br>
            <a:r>
              <a:rPr lang="en-US" sz="1600" b="1" spc="-5" dirty="0">
                <a:solidFill>
                  <a:srgbClr val="000000"/>
                </a:solidFill>
                <a:latin typeface="Aaux Next Regular"/>
              </a:rPr>
              <a:t>NW 6</a:t>
            </a:r>
            <a:r>
              <a:rPr lang="en-US" sz="1600" b="1" spc="-5" baseline="30000" dirty="0">
                <a:solidFill>
                  <a:srgbClr val="000000"/>
                </a:solidFill>
                <a:latin typeface="Aaux Next Regular"/>
              </a:rPr>
              <a:t>th</a:t>
            </a:r>
            <a:r>
              <a:rPr lang="en-US" sz="1600" b="1" spc="-5" dirty="0">
                <a:solidFill>
                  <a:srgbClr val="000000"/>
                </a:solidFill>
                <a:latin typeface="Aaux Next Regular"/>
              </a:rPr>
              <a:t> Street- District 3 – Lincoln Park</a:t>
            </a:r>
            <a:br>
              <a:rPr lang="en-US" sz="1600" b="1" spc="-5" dirty="0">
                <a:solidFill>
                  <a:srgbClr val="000000"/>
                </a:solidFill>
                <a:latin typeface="Aaux Next Regular"/>
              </a:rPr>
            </a:br>
            <a:r>
              <a:rPr lang="en-US" sz="1600" b="0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Size: 4,482 SF</a:t>
            </a:r>
            <a:br>
              <a:rPr lang="en-US" sz="1600" b="0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</a:br>
            <a:r>
              <a:rPr lang="en-US" sz="1600" b="0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Negotiated Price $125,000</a:t>
            </a:r>
            <a:b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</a:br>
            <a:br>
              <a:rPr lang="en-US" sz="1600" b="1" spc="-5" dirty="0">
                <a:solidFill>
                  <a:srgbClr val="000000"/>
                </a:solidFill>
                <a:latin typeface="Aaux Next Regular"/>
              </a:rPr>
            </a:br>
            <a:endParaRPr lang="en-US" sz="1600" dirty="0">
              <a:latin typeface="Aaux Next Regular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9CD223B-F92C-49E3-A1BC-71F5F017696F}"/>
              </a:ext>
            </a:extLst>
          </p:cNvPr>
          <p:cNvSpPr/>
          <p:nvPr/>
        </p:nvSpPr>
        <p:spPr>
          <a:xfrm>
            <a:off x="457958" y="340614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A96D8D9-06E8-49B8-AED9-54C010632A0A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8DFDC6D-F913-47A5-8AEB-581808E5BA5D}"/>
              </a:ext>
            </a:extLst>
          </p:cNvPr>
          <p:cNvSpPr/>
          <p:nvPr/>
        </p:nvSpPr>
        <p:spPr>
          <a:xfrm>
            <a:off x="7476747" y="5771391"/>
            <a:ext cx="1655064" cy="1086608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7F284-3A90-400B-9536-2087629BD755}"/>
              </a:ext>
            </a:extLst>
          </p:cNvPr>
          <p:cNvSpPr/>
          <p:nvPr/>
        </p:nvSpPr>
        <p:spPr>
          <a:xfrm>
            <a:off x="5922498" y="5134709"/>
            <a:ext cx="239152" cy="365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378E307-3119-4AA4-B8CD-E631AD9F6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538" y="351705"/>
            <a:ext cx="7115805" cy="382155"/>
          </a:xfrm>
        </p:spPr>
        <p:txBody>
          <a:bodyPr tIns="12701"/>
          <a:lstStyle/>
          <a:p>
            <a:pPr marL="12701" lvl="0">
              <a:spcBef>
                <a:spcPts val="100"/>
              </a:spcBef>
            </a:pPr>
            <a:r>
              <a:rPr lang="en-US" sz="2400" spc="-5" dirty="0">
                <a:latin typeface="Aaux Next Regular" pitchFamily="50"/>
              </a:rPr>
              <a:t>PROPOSED </a:t>
            </a:r>
            <a:r>
              <a:rPr lang="en-US" sz="2400" spc="-60" dirty="0">
                <a:latin typeface="Aaux Next Regular" pitchFamily="50"/>
              </a:rPr>
              <a:t>PARK</a:t>
            </a:r>
            <a:r>
              <a:rPr lang="en-US" sz="2400" spc="280" dirty="0">
                <a:latin typeface="Aaux Next Regular" pitchFamily="50"/>
              </a:rPr>
              <a:t> </a:t>
            </a:r>
            <a:r>
              <a:rPr lang="en-US" sz="2400" spc="-5" dirty="0">
                <a:latin typeface="Aaux Next Regular" pitchFamily="50"/>
              </a:rPr>
              <a:t>ACQUISITION #4</a:t>
            </a:r>
            <a:endParaRPr lang="en-US" sz="2400" dirty="0">
              <a:latin typeface="Aaux Next Regular" pitchFamily="50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D4FAD022-E31A-438B-A8AB-B76F6F4741D8}"/>
              </a:ext>
            </a:extLst>
          </p:cNvPr>
          <p:cNvSpPr/>
          <p:nvPr/>
        </p:nvSpPr>
        <p:spPr>
          <a:xfrm>
            <a:off x="457958" y="308610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06BDFBF-04C4-47D7-995C-3FE14EEA078A}"/>
              </a:ext>
            </a:extLst>
          </p:cNvPr>
          <p:cNvSpPr txBox="1"/>
          <p:nvPr/>
        </p:nvSpPr>
        <p:spPr>
          <a:xfrm>
            <a:off x="768763" y="755275"/>
            <a:ext cx="5056942" cy="7162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3331" rIns="0" bIns="0" anchor="t" anchorCtr="0" compatLnSpc="1">
            <a:spAutoFit/>
          </a:bodyPr>
          <a:lstStyle/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NW 6</a:t>
            </a:r>
            <a:r>
              <a:rPr lang="en-US" sz="1600" b="1" i="0" u="none" strike="noStrike" kern="1200" cap="none" spc="-5" baseline="3000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th</a:t>
            </a:r>
            <a:r>
              <a:rPr lang="en-US" sz="1600" b="1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 Street</a:t>
            </a:r>
            <a:endParaRPr lang="en-US" sz="1400" b="0" i="0" u="none" strike="noStrike" kern="1200" cap="none" spc="-5" baseline="0" dirty="0">
              <a:solidFill>
                <a:srgbClr val="000000"/>
              </a:solidFill>
              <a:uFillTx/>
              <a:latin typeface="Aaux Next Regular"/>
              <a:cs typeface="Aaux Next Regular"/>
            </a:endParaRPr>
          </a:p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Size:4,482 Sf Acres</a:t>
            </a:r>
          </a:p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-5" baseline="0" dirty="0">
                <a:solidFill>
                  <a:srgbClr val="000000"/>
                </a:solidFill>
                <a:uFillTx/>
                <a:latin typeface="Aaux Next Regular"/>
                <a:cs typeface="Aaux Next Regular"/>
              </a:rPr>
              <a:t>Expand on Lincoln Park</a:t>
            </a: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aux Next Regular"/>
              <a:cs typeface="Aaux Next Regular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93BD259-9EC3-4332-907F-FACA2F0B7DE7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1F5C03D-029C-484D-826A-DB9E644E3CD1}"/>
              </a:ext>
            </a:extLst>
          </p:cNvPr>
          <p:cNvSpPr/>
          <p:nvPr/>
        </p:nvSpPr>
        <p:spPr>
          <a:xfrm>
            <a:off x="7488936" y="5766819"/>
            <a:ext cx="1655064" cy="109118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092BA7-C4F2-4565-B17A-A999CA532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70" y="2053884"/>
            <a:ext cx="5449459" cy="3848612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F124304-E608-48B5-9773-1FA0362C9411}"/>
              </a:ext>
            </a:extLst>
          </p:cNvPr>
          <p:cNvSpPr/>
          <p:nvPr/>
        </p:nvSpPr>
        <p:spPr>
          <a:xfrm>
            <a:off x="4853354" y="4797083"/>
            <a:ext cx="365760" cy="2813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8C0C4D8-241C-4343-86E1-F94A775517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4135" y="340614"/>
            <a:ext cx="6364617" cy="1120821"/>
          </a:xfrm>
        </p:spPr>
        <p:txBody>
          <a:bodyPr tIns="12701"/>
          <a:lstStyle/>
          <a:p>
            <a:pPr marL="12701" lvl="0">
              <a:spcBef>
                <a:spcPts val="60"/>
              </a:spcBef>
            </a:pPr>
            <a:r>
              <a:rPr lang="en-US" sz="2400" spc="-5" dirty="0">
                <a:latin typeface="Aaux Next Regular"/>
              </a:rPr>
              <a:t>PROPOSED </a:t>
            </a:r>
            <a:r>
              <a:rPr lang="en-US" sz="2400" spc="-60" dirty="0">
                <a:latin typeface="Aaux Next Regular"/>
              </a:rPr>
              <a:t>PARK</a:t>
            </a:r>
            <a:r>
              <a:rPr lang="en-US" sz="2400" spc="280" dirty="0">
                <a:latin typeface="Aaux Next Regular"/>
              </a:rPr>
              <a:t> </a:t>
            </a:r>
            <a:r>
              <a:rPr lang="en-US" sz="2400" spc="-5" dirty="0">
                <a:latin typeface="Aaux Next Regular"/>
              </a:rPr>
              <a:t>ACQUISITION #5</a:t>
            </a:r>
            <a:br>
              <a:rPr lang="en-US" spc="-5" dirty="0"/>
            </a:br>
            <a:r>
              <a:rPr lang="en-US" sz="1600" b="1" spc="-5" dirty="0">
                <a:solidFill>
                  <a:srgbClr val="000000"/>
                </a:solidFill>
                <a:latin typeface="Aaux Next Regular"/>
              </a:rPr>
              <a:t>1700 N Andrews Ave- District 2</a:t>
            </a:r>
            <a:br>
              <a:rPr lang="en-US" sz="1600" b="1" spc="-5" dirty="0">
                <a:solidFill>
                  <a:srgbClr val="000000"/>
                </a:solidFill>
                <a:latin typeface="Aaux Next Regular"/>
              </a:rPr>
            </a:br>
            <a:r>
              <a:rPr lang="en-US" sz="1600" b="1" spc="-5" dirty="0">
                <a:solidFill>
                  <a:srgbClr val="000000"/>
                </a:solidFill>
                <a:latin typeface="Aaux Next Regular"/>
              </a:rPr>
              <a:t>Size: 1.2 Acres</a:t>
            </a:r>
            <a:br>
              <a:rPr lang="en-US" sz="1600" b="1" spc="-5" dirty="0">
                <a:solidFill>
                  <a:srgbClr val="000000"/>
                </a:solidFill>
                <a:latin typeface="Aaux Next Regular"/>
              </a:rPr>
            </a:br>
            <a:endParaRPr lang="en-US" sz="1600" dirty="0">
              <a:latin typeface="Aaux Next Regular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3E69FFF-5573-4170-B306-71DEC73E32BC}"/>
              </a:ext>
            </a:extLst>
          </p:cNvPr>
          <p:cNvSpPr/>
          <p:nvPr/>
        </p:nvSpPr>
        <p:spPr>
          <a:xfrm>
            <a:off x="457958" y="340614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9C2E141-0A2F-4FCC-97A5-C301351FC6B5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F8AD903-EA1B-46B0-B45E-07A36E07A7E7}"/>
              </a:ext>
            </a:extLst>
          </p:cNvPr>
          <p:cNvSpPr/>
          <p:nvPr/>
        </p:nvSpPr>
        <p:spPr>
          <a:xfrm>
            <a:off x="7476747" y="5771391"/>
            <a:ext cx="1655064" cy="1086608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198E97-A9E1-4E34-903D-957B37EB5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79" y="1438476"/>
            <a:ext cx="7200900" cy="4705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90115D0-A977-4797-B1F0-BD551DAC79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538" y="351705"/>
            <a:ext cx="7115805" cy="382155"/>
          </a:xfrm>
        </p:spPr>
        <p:txBody>
          <a:bodyPr tIns="12701"/>
          <a:lstStyle/>
          <a:p>
            <a:pPr marL="12701" lvl="0">
              <a:spcBef>
                <a:spcPts val="100"/>
              </a:spcBef>
            </a:pPr>
            <a:r>
              <a:rPr lang="en-US" sz="2400" spc="-5" dirty="0">
                <a:latin typeface="Aaux Next Regular" pitchFamily="50"/>
              </a:rPr>
              <a:t>PROPOSED </a:t>
            </a:r>
            <a:r>
              <a:rPr lang="en-US" sz="2400" spc="-60" dirty="0">
                <a:latin typeface="Aaux Next Regular" pitchFamily="50"/>
              </a:rPr>
              <a:t>PARK</a:t>
            </a:r>
            <a:r>
              <a:rPr lang="en-US" sz="2400" spc="280" dirty="0">
                <a:latin typeface="Aaux Next Regular" pitchFamily="50"/>
              </a:rPr>
              <a:t> </a:t>
            </a:r>
            <a:r>
              <a:rPr lang="en-US" sz="2400" spc="-5" dirty="0">
                <a:latin typeface="Aaux Next Regular" pitchFamily="50"/>
              </a:rPr>
              <a:t>ACQUISITION #5</a:t>
            </a:r>
            <a:endParaRPr lang="en-US" sz="2400" dirty="0">
              <a:latin typeface="Aaux Next Regular" pitchFamily="50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4A7687E8-2122-49AF-A461-DE1A5EA058AB}"/>
              </a:ext>
            </a:extLst>
          </p:cNvPr>
          <p:cNvSpPr/>
          <p:nvPr/>
        </p:nvSpPr>
        <p:spPr>
          <a:xfrm>
            <a:off x="457958" y="308610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9888E10D-74D8-48CA-95B5-DED26685417D}"/>
              </a:ext>
            </a:extLst>
          </p:cNvPr>
          <p:cNvSpPr txBox="1"/>
          <p:nvPr/>
        </p:nvSpPr>
        <p:spPr>
          <a:xfrm>
            <a:off x="768763" y="727140"/>
            <a:ext cx="5056942" cy="505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3331" rIns="0" bIns="0" anchor="t" anchorCtr="0" compatLnSpc="1">
            <a:spAutoFit/>
          </a:bodyPr>
          <a:lstStyle/>
          <a:p>
            <a:pPr marL="12701" marR="0" lvl="0" indent="0" algn="l" defTabSz="914400" rtl="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spc="-5" dirty="0">
                <a:solidFill>
                  <a:srgbClr val="000000"/>
                </a:solidFill>
                <a:latin typeface="Aaux Next Regular"/>
              </a:rPr>
              <a:t>1700 N Andrews Ave- District 2</a:t>
            </a:r>
            <a:br>
              <a:rPr lang="en-US" sz="1600" b="1" spc="-5" dirty="0">
                <a:solidFill>
                  <a:srgbClr val="000000"/>
                </a:solidFill>
                <a:latin typeface="Aaux Next Regular"/>
              </a:rPr>
            </a:br>
            <a:r>
              <a:rPr lang="en-US" sz="1600" b="1" spc="-5" dirty="0">
                <a:solidFill>
                  <a:srgbClr val="000000"/>
                </a:solidFill>
                <a:latin typeface="Aaux Next Regular"/>
              </a:rPr>
              <a:t>Size: 1.2 Acres</a:t>
            </a: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aux Next Regular"/>
              <a:cs typeface="Aaux Next Regular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894BF93-1C94-48A4-8B8F-8E0FC47A61C9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92D0E834-C630-4A18-9586-6688D60E491D}"/>
              </a:ext>
            </a:extLst>
          </p:cNvPr>
          <p:cNvSpPr/>
          <p:nvPr/>
        </p:nvSpPr>
        <p:spPr>
          <a:xfrm>
            <a:off x="7488936" y="5766819"/>
            <a:ext cx="1655064" cy="109118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567942-0B3C-4BDF-BA40-3EC3E43A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107" y="1240448"/>
            <a:ext cx="4810125" cy="54673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A9817-04FB-45A2-865C-15E895EDA347}"/>
              </a:ext>
            </a:extLst>
          </p:cNvPr>
          <p:cNvCxnSpPr>
            <a:cxnSpLocks/>
          </p:cNvCxnSpPr>
          <p:nvPr/>
        </p:nvCxnSpPr>
        <p:spPr>
          <a:xfrm>
            <a:off x="4994208" y="3495821"/>
            <a:ext cx="214674" cy="64711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D81564-13E6-4192-9543-EB7F9EF21C27}"/>
              </a:ext>
            </a:extLst>
          </p:cNvPr>
          <p:cNvCxnSpPr>
            <a:cxnSpLocks/>
          </p:cNvCxnSpPr>
          <p:nvPr/>
        </p:nvCxnSpPr>
        <p:spPr>
          <a:xfrm>
            <a:off x="5421122" y="3713871"/>
            <a:ext cx="52910" cy="43609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49023E-5F7B-4065-A10C-550779129E51}"/>
              </a:ext>
            </a:extLst>
          </p:cNvPr>
          <p:cNvCxnSpPr>
            <a:cxnSpLocks/>
          </p:cNvCxnSpPr>
          <p:nvPr/>
        </p:nvCxnSpPr>
        <p:spPr>
          <a:xfrm flipH="1">
            <a:off x="5027825" y="3478052"/>
            <a:ext cx="446207" cy="3553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8983B0-99B4-4458-AD4C-289E9F5C7B8B}"/>
              </a:ext>
            </a:extLst>
          </p:cNvPr>
          <p:cNvCxnSpPr>
            <a:cxnSpLocks/>
          </p:cNvCxnSpPr>
          <p:nvPr/>
        </p:nvCxnSpPr>
        <p:spPr>
          <a:xfrm flipV="1">
            <a:off x="5250928" y="4148722"/>
            <a:ext cx="260238" cy="1247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C3386D-8CBF-4F8B-A239-995D8B4E03D4}"/>
              </a:ext>
            </a:extLst>
          </p:cNvPr>
          <p:cNvCxnSpPr>
            <a:cxnSpLocks/>
          </p:cNvCxnSpPr>
          <p:nvPr/>
        </p:nvCxnSpPr>
        <p:spPr>
          <a:xfrm flipH="1">
            <a:off x="5417057" y="3523958"/>
            <a:ext cx="96222" cy="1776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711106-F25C-45FD-8E55-AFD2AFC93176}"/>
              </a:ext>
            </a:extLst>
          </p:cNvPr>
          <p:cNvCxnSpPr>
            <a:cxnSpLocks/>
          </p:cNvCxnSpPr>
          <p:nvPr/>
        </p:nvCxnSpPr>
        <p:spPr>
          <a:xfrm flipH="1">
            <a:off x="5442929" y="3543392"/>
            <a:ext cx="44479" cy="23507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A1C08F1-50AD-4102-B52D-98A4B37C0457}"/>
              </a:ext>
            </a:extLst>
          </p:cNvPr>
          <p:cNvSpPr txBox="1"/>
          <p:nvPr/>
        </p:nvSpPr>
        <p:spPr>
          <a:xfrm>
            <a:off x="196947" y="1608479"/>
            <a:ext cx="2863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Listed $1.075M</a:t>
            </a:r>
          </a:p>
          <a:p>
            <a:r>
              <a:rPr lang="en-US" dirty="0"/>
              <a:t>Negotiated Price $1,037,500</a:t>
            </a:r>
          </a:p>
          <a:p>
            <a:endParaRPr lang="en-US" dirty="0"/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Located on Andrews Avenue, the property allows for easy access from surrounding neighborhoods, while providing ample size for sufficient parking and green space.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surrounding area's residential density supports a park of +-1.2 Acre size at this location.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D85B1E-1A38-4207-8399-E3DB0207AA10}"/>
              </a:ext>
            </a:extLst>
          </p:cNvPr>
          <p:cNvSpPr/>
          <p:nvPr/>
        </p:nvSpPr>
        <p:spPr>
          <a:xfrm>
            <a:off x="1527" y="0"/>
            <a:ext cx="9140955" cy="6858000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DA85D84-5D7C-47C1-9890-BFBDB0D699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5075" y="1179940"/>
            <a:ext cx="8073850" cy="5052669"/>
          </a:xfrm>
        </p:spPr>
        <p:txBody>
          <a:bodyPr tIns="119384"/>
          <a:lstStyle/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endParaRPr lang="en-US" dirty="0"/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dirty="0"/>
              <a:t>Closed on N Ocean Blvd, District 1- April 2020</a:t>
            </a:r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dirty="0"/>
              <a:t>Closed on 1016 Waverly Road, District 2- November 2020</a:t>
            </a:r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dirty="0"/>
              <a:t>Closed on SW 5/ SW 12, District 4- 12/20</a:t>
            </a:r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dirty="0"/>
              <a:t>Under Contract– 1700 N Andrews, District 2</a:t>
            </a:r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dirty="0"/>
              <a:t>Under Contract – NW 6</a:t>
            </a:r>
            <a:r>
              <a:rPr lang="en-US" sz="1800" baseline="30000" dirty="0"/>
              <a:t>th</a:t>
            </a:r>
            <a:r>
              <a:rPr lang="en-US" sz="1800" dirty="0"/>
              <a:t> St, District 3</a:t>
            </a:r>
          </a:p>
          <a:p>
            <a:pPr marL="485775" marR="0" lvl="0" indent="-287021" defTabSz="914400" rtl="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486405" algn="l"/>
                <a:tab pos="487046" algn="l"/>
              </a:tabLst>
              <a:defRPr/>
            </a:pPr>
            <a:r>
              <a:rPr kumimoji="0" lang="en-US" sz="1800" b="1" i="1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ux Next Regular"/>
              </a:rPr>
              <a:t>Focus/Priority: waterfront kayak/boat launch, Pickle </a:t>
            </a:r>
            <a:r>
              <a:rPr kumimoji="0" lang="en-US" sz="1800" b="1" i="1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ux Next Regular"/>
              </a:rPr>
              <a:t>Ball Court, Dog Parks</a:t>
            </a:r>
            <a:endParaRPr kumimoji="0" lang="en-US" sz="1800" b="1" i="1" u="none" strike="noStrike" kern="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aux Next Regular"/>
            </a:endParaRPr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dirty="0"/>
              <a:t>Continuing</a:t>
            </a:r>
            <a:r>
              <a:rPr lang="en-US" sz="1800" spc="-75" dirty="0"/>
              <a:t> </a:t>
            </a:r>
            <a:r>
              <a:rPr lang="en-US" sz="1800" dirty="0"/>
              <a:t>to</a:t>
            </a:r>
            <a:r>
              <a:rPr lang="en-US" sz="1800" spc="-15" dirty="0"/>
              <a:t> </a:t>
            </a:r>
            <a:r>
              <a:rPr lang="en-US" sz="1800" dirty="0"/>
              <a:t>gather</a:t>
            </a:r>
            <a:r>
              <a:rPr lang="en-US" sz="1800" spc="-60" dirty="0"/>
              <a:t> </a:t>
            </a:r>
            <a:r>
              <a:rPr lang="en-US" sz="1800" dirty="0"/>
              <a:t>input</a:t>
            </a:r>
            <a:r>
              <a:rPr lang="en-US" sz="1800" spc="-20" dirty="0"/>
              <a:t> </a:t>
            </a:r>
            <a:r>
              <a:rPr lang="en-US" sz="1800" spc="-5" dirty="0"/>
              <a:t>and</a:t>
            </a:r>
            <a:r>
              <a:rPr lang="en-US" sz="1800" spc="-15" dirty="0"/>
              <a:t> </a:t>
            </a:r>
            <a:r>
              <a:rPr lang="en-US" sz="1800" spc="-5" dirty="0"/>
              <a:t>review</a:t>
            </a:r>
            <a:r>
              <a:rPr lang="en-US" sz="1800" spc="-30" dirty="0"/>
              <a:t> </a:t>
            </a:r>
            <a:r>
              <a:rPr lang="en-US" sz="1800" dirty="0"/>
              <a:t>emails</a:t>
            </a:r>
            <a:r>
              <a:rPr lang="en-US" sz="1800" spc="-20" dirty="0"/>
              <a:t> </a:t>
            </a:r>
            <a:r>
              <a:rPr lang="en-US" sz="1800" spc="-10" dirty="0"/>
              <a:t>from</a:t>
            </a:r>
            <a:r>
              <a:rPr lang="en-US" sz="1800" spc="-55" dirty="0"/>
              <a:t> </a:t>
            </a:r>
            <a:r>
              <a:rPr lang="en-US" sz="1800" dirty="0"/>
              <a:t>the</a:t>
            </a:r>
            <a:r>
              <a:rPr lang="en-US" sz="1800" spc="-30" dirty="0"/>
              <a:t> </a:t>
            </a:r>
            <a:r>
              <a:rPr lang="en-US" sz="1800" spc="-5" dirty="0"/>
              <a:t>community</a:t>
            </a:r>
            <a:r>
              <a:rPr lang="en-US" sz="1800" spc="-55" dirty="0"/>
              <a:t> </a:t>
            </a:r>
            <a:endParaRPr lang="en-US" sz="1800" spc="-5" dirty="0"/>
          </a:p>
          <a:p>
            <a:pPr marL="485775" lvl="0" indent="-287021">
              <a:spcBef>
                <a:spcPts val="940"/>
              </a:spcBef>
              <a:buClr>
                <a:srgbClr val="FFFFFF"/>
              </a:buClr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spc="-5" dirty="0"/>
              <a:t>Ongoing meetings with </a:t>
            </a:r>
            <a:r>
              <a:rPr lang="en-US" sz="1800" dirty="0"/>
              <a:t>City </a:t>
            </a:r>
            <a:r>
              <a:rPr lang="en-US" sz="1800" spc="-15" dirty="0"/>
              <a:t>Staff, </a:t>
            </a:r>
            <a:r>
              <a:rPr lang="en-US" sz="1800" spc="-5" dirty="0"/>
              <a:t>Parks Department, </a:t>
            </a:r>
            <a:r>
              <a:rPr lang="en-US" sz="1800" spc="-10" dirty="0"/>
              <a:t>and </a:t>
            </a:r>
            <a:r>
              <a:rPr lang="en-US" sz="1800" spc="-5" dirty="0"/>
              <a:t>Commissioners </a:t>
            </a:r>
            <a:r>
              <a:rPr lang="en-US" sz="1800" dirty="0"/>
              <a:t>to </a:t>
            </a:r>
            <a:r>
              <a:rPr lang="en-US" sz="1800" spc="-5" dirty="0"/>
              <a:t>discuss </a:t>
            </a:r>
            <a:r>
              <a:rPr lang="en-US" sz="1800" dirty="0"/>
              <a:t>viability </a:t>
            </a:r>
            <a:r>
              <a:rPr lang="en-US" sz="1800" spc="-10" dirty="0"/>
              <a:t>of </a:t>
            </a:r>
            <a:r>
              <a:rPr lang="en-US" sz="1800" spc="-5" dirty="0"/>
              <a:t>potential locations </a:t>
            </a:r>
            <a:r>
              <a:rPr lang="en-US" sz="1800" spc="-15" dirty="0"/>
              <a:t>for</a:t>
            </a:r>
            <a:r>
              <a:rPr lang="en-US" sz="1800" spc="-65" dirty="0"/>
              <a:t> </a:t>
            </a:r>
            <a:r>
              <a:rPr lang="en-US" sz="1800" spc="-5" dirty="0"/>
              <a:t>parks</a:t>
            </a:r>
          </a:p>
          <a:p>
            <a:pPr marL="485775" lvl="0" indent="-287021">
              <a:spcBef>
                <a:spcPts val="840"/>
              </a:spcBef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spc="-10" dirty="0"/>
              <a:t>Working </a:t>
            </a:r>
            <a:r>
              <a:rPr lang="en-US" sz="1800" dirty="0"/>
              <a:t>list </a:t>
            </a:r>
            <a:r>
              <a:rPr lang="en-US" sz="1800" spc="-5" dirty="0"/>
              <a:t>of properties </a:t>
            </a:r>
            <a:r>
              <a:rPr lang="en-US" sz="1800" dirty="0"/>
              <a:t>that </a:t>
            </a:r>
            <a:r>
              <a:rPr lang="en-US" sz="1800" spc="-5" dirty="0"/>
              <a:t>fall </a:t>
            </a:r>
            <a:r>
              <a:rPr lang="en-US" sz="1800" dirty="0"/>
              <a:t>within the </a:t>
            </a:r>
            <a:r>
              <a:rPr lang="en-US" sz="1800" spc="-10" dirty="0"/>
              <a:t>area </a:t>
            </a:r>
            <a:r>
              <a:rPr lang="en-US" sz="1800" spc="-5" dirty="0"/>
              <a:t>of </a:t>
            </a:r>
            <a:r>
              <a:rPr lang="en-US" sz="1800" spc="-254" dirty="0"/>
              <a:t> </a:t>
            </a:r>
            <a:r>
              <a:rPr lang="en-US" sz="1800" spc="5" dirty="0"/>
              <a:t>need</a:t>
            </a:r>
          </a:p>
          <a:p>
            <a:pPr marL="485775" lvl="0" indent="-287021">
              <a:spcBef>
                <a:spcPts val="835"/>
              </a:spcBef>
              <a:buSzPct val="100000"/>
              <a:buFont typeface="Arial"/>
              <a:buChar char="•"/>
              <a:tabLst>
                <a:tab pos="486405" algn="l"/>
                <a:tab pos="487046" algn="l"/>
              </a:tabLst>
            </a:pPr>
            <a:r>
              <a:rPr lang="en-US" sz="1800" spc="-5" dirty="0"/>
              <a:t>The City’s goal is for all residents to be within a 10-minute walk to a park.  Using Trust for Public Land , ESRI, we can track how a new park improves the accessibility for residents to parks.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177AEAF-6442-4F2E-A8F3-32DB31D469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549453"/>
            <a:ext cx="2950723" cy="382795"/>
          </a:xfrm>
        </p:spPr>
        <p:txBody>
          <a:bodyPr tIns="13331"/>
          <a:lstStyle/>
          <a:p>
            <a:pPr marL="12701" lvl="0">
              <a:spcBef>
                <a:spcPts val="105"/>
              </a:spcBef>
            </a:pPr>
            <a:r>
              <a:rPr lang="en-US" sz="2400" spc="-25" dirty="0">
                <a:latin typeface="Aaux Next Regular"/>
              </a:rPr>
              <a:t>PROGRESS/GOALS</a:t>
            </a:r>
            <a:endParaRPr lang="en-US" sz="2400" dirty="0">
              <a:latin typeface="Aaux Next Regular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3A22210-B035-4049-9F7F-3E03DCB400CF}"/>
              </a:ext>
            </a:extLst>
          </p:cNvPr>
          <p:cNvSpPr/>
          <p:nvPr/>
        </p:nvSpPr>
        <p:spPr>
          <a:xfrm>
            <a:off x="457958" y="435098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C2212D4-F201-4539-BEE8-3AD22AF717C4}"/>
              </a:ext>
            </a:extLst>
          </p:cNvPr>
          <p:cNvSpPr/>
          <p:nvPr/>
        </p:nvSpPr>
        <p:spPr>
          <a:xfrm>
            <a:off x="0" y="6326120"/>
            <a:ext cx="9144000" cy="531879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C52CB5E-6806-4B51-A65C-E675D4FACFCE}"/>
              </a:ext>
            </a:extLst>
          </p:cNvPr>
          <p:cNvSpPr/>
          <p:nvPr/>
        </p:nvSpPr>
        <p:spPr>
          <a:xfrm>
            <a:off x="7924803" y="152403"/>
            <a:ext cx="1043943" cy="690372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E0F8043CF1AF408C5B6F34D17AF5FE" ma:contentTypeVersion="13" ma:contentTypeDescription="Create a new document." ma:contentTypeScope="" ma:versionID="84a41d910e713f13b9194beaabf82fc6">
  <xsd:schema xmlns:xsd="http://www.w3.org/2001/XMLSchema" xmlns:xs="http://www.w3.org/2001/XMLSchema" xmlns:p="http://schemas.microsoft.com/office/2006/metadata/properties" xmlns:ns3="721eded5-92c6-49d1-950a-b6c127fc83f1" xmlns:ns4="66cdfcc5-e501-46f7-8821-959662eed091" targetNamespace="http://schemas.microsoft.com/office/2006/metadata/properties" ma:root="true" ma:fieldsID="60de7f0b117fa9e88ee1d9e9ce4366a0" ns3:_="" ns4:_="">
    <xsd:import namespace="721eded5-92c6-49d1-950a-b6c127fc83f1"/>
    <xsd:import namespace="66cdfcc5-e501-46f7-8821-959662eed0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eded5-92c6-49d1-950a-b6c127fc8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dfcc5-e501-46f7-8821-959662eed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FB7167-0709-4E08-88FD-00C2E021C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1eded5-92c6-49d1-950a-b6c127fc83f1"/>
    <ds:schemaRef ds:uri="66cdfcc5-e501-46f7-8821-959662eed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B457BB-837C-44D5-B7D6-304A6167B8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C1753E-CECA-47C7-9458-D53512E82B93}">
  <ds:schemaRefs>
    <ds:schemaRef ds:uri="http://purl.org/dc/elements/1.1/"/>
    <ds:schemaRef ds:uri="http://schemas.openxmlformats.org/package/2006/metadata/core-properties"/>
    <ds:schemaRef ds:uri="721eded5-92c6-49d1-950a-b6c127fc83f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66cdfcc5-e501-46f7-8821-959662eed09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4554</TotalTime>
  <Words>363</Words>
  <Application>Microsoft Office PowerPoint</Application>
  <PresentationFormat>On-screen Show (4:3)</PresentationFormat>
  <Paragraphs>42</Paragraphs>
  <Slides>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Aaux Next Regular</vt:lpstr>
      <vt:lpstr>Aaux Next SemiBold Italic</vt:lpstr>
      <vt:lpstr>Arial</vt:lpstr>
      <vt:lpstr>Calibri</vt:lpstr>
      <vt:lpstr>Office Theme</vt:lpstr>
      <vt:lpstr>CITY OF FORT LAUDERDALE PARKS  ADVISORY BOARD BOND UPDATE January 2021</vt:lpstr>
      <vt:lpstr>FORT LAUDERDALE AREAS OF NEED</vt:lpstr>
      <vt:lpstr>PARKS ACQUISITION PROCESS</vt:lpstr>
      <vt:lpstr>PROPOSED PARK ACQUISITION #4 NW 6th Street- District 3 – Lincoln Park Size: 4,482 SF Negotiated Price $125,000  </vt:lpstr>
      <vt:lpstr>PROPOSED PARK ACQUISITION #4</vt:lpstr>
      <vt:lpstr>PROPOSED PARK ACQUISITION #5 1700 N Andrews Ave- District 2 Size: 1.2 Acres </vt:lpstr>
      <vt:lpstr>PROPOSED PARK ACQUISITION #5</vt:lpstr>
      <vt:lpstr>PROGRESS/GOALS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 Agathon</dc:creator>
  <cp:lastModifiedBy>Berkowitz, Brooke</cp:lastModifiedBy>
  <cp:revision>117</cp:revision>
  <cp:lastPrinted>2020-06-08T14:23:27Z</cp:lastPrinted>
  <dcterms:created xsi:type="dcterms:W3CDTF">2020-03-12T13:47:37Z</dcterms:created>
  <dcterms:modified xsi:type="dcterms:W3CDTF">2021-01-21T19:34:31Z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2019-10-23T00:00:00Z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2020-03-12T00:00:00Z</vt:filetime>
  </property>
  <property fmtid="{D5CDD505-2E9C-101B-9397-08002B2CF9AE}" pid="5" name="ContentTypeId">
    <vt:lpwstr>0x01010080E0F8043CF1AF408C5B6F34D17AF5FE</vt:lpwstr>
  </property>
</Properties>
</file>