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15"/>
  </p:notesMasterIdLst>
  <p:handoutMasterIdLst>
    <p:handoutMasterId r:id="rId16"/>
  </p:handoutMasterIdLst>
  <p:sldIdLst>
    <p:sldId id="268" r:id="rId2"/>
    <p:sldId id="269" r:id="rId3"/>
    <p:sldId id="270" r:id="rId4"/>
    <p:sldId id="272" r:id="rId5"/>
    <p:sldId id="283" r:id="rId6"/>
    <p:sldId id="284" r:id="rId7"/>
    <p:sldId id="285" r:id="rId8"/>
    <p:sldId id="287" r:id="rId9"/>
    <p:sldId id="290" r:id="rId10"/>
    <p:sldId id="289" r:id="rId11"/>
    <p:sldId id="271" r:id="rId12"/>
    <p:sldId id="278" r:id="rId13"/>
    <p:sldId id="291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73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D13F79-7EDB-4087-B72F-A0C526E6D2A8}" type="doc">
      <dgm:prSet loTypeId="urn:microsoft.com/office/officeart/2016/7/layout/BasicLinearProcessNumbered" loCatId="process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19B21FA-5866-4A4A-B6D9-655191BDB42D}">
      <dgm:prSet/>
      <dgm:spPr/>
      <dgm:t>
        <a:bodyPr/>
        <a:lstStyle/>
        <a:p>
          <a:r>
            <a:rPr lang="en-US" dirty="0"/>
            <a:t>$200 Million Original Appropriation to Current  </a:t>
          </a:r>
        </a:p>
      </dgm:t>
    </dgm:pt>
    <dgm:pt modelId="{734637F2-4C92-4AB1-81FD-C6F7BA91457F}" type="parTrans" cxnId="{45EDFDBF-1472-4A0F-AC47-75034E99F932}">
      <dgm:prSet/>
      <dgm:spPr/>
      <dgm:t>
        <a:bodyPr/>
        <a:lstStyle/>
        <a:p>
          <a:endParaRPr lang="en-US"/>
        </a:p>
      </dgm:t>
    </dgm:pt>
    <dgm:pt modelId="{828E995D-4E61-498F-8D2D-400549ED0C4C}" type="sibTrans" cxnId="{45EDFDBF-1472-4A0F-AC47-75034E99F932}">
      <dgm:prSet phldrT="1" phldr="0"/>
      <dgm:spPr/>
      <dgm:t>
        <a:bodyPr/>
        <a:lstStyle/>
        <a:p>
          <a:r>
            <a:rPr lang="en-US" dirty="0"/>
            <a:t>1</a:t>
          </a:r>
        </a:p>
      </dgm:t>
    </dgm:pt>
    <dgm:pt modelId="{CA56468F-B979-4EFC-B6C9-0A8681C2DAA4}">
      <dgm:prSet/>
      <dgm:spPr/>
      <dgm:t>
        <a:bodyPr/>
        <a:lstStyle/>
        <a:p>
          <a:r>
            <a:rPr lang="en-US" dirty="0"/>
            <a:t>Funding Changes by Category</a:t>
          </a:r>
        </a:p>
      </dgm:t>
    </dgm:pt>
    <dgm:pt modelId="{B915D276-4311-4D62-B67B-11D7C258A0EB}" type="parTrans" cxnId="{69CD9B7D-F3B5-46CD-9AD2-CD20D4D2A74D}">
      <dgm:prSet/>
      <dgm:spPr/>
      <dgm:t>
        <a:bodyPr/>
        <a:lstStyle/>
        <a:p>
          <a:endParaRPr lang="en-US"/>
        </a:p>
      </dgm:t>
    </dgm:pt>
    <dgm:pt modelId="{816FDF74-19E7-4AB6-B3BA-D434E2EF1BAB}" type="sibTrans" cxnId="{69CD9B7D-F3B5-46CD-9AD2-CD20D4D2A74D}">
      <dgm:prSet phldrT="2" phldr="0"/>
      <dgm:spPr/>
      <dgm:t>
        <a:bodyPr/>
        <a:lstStyle/>
        <a:p>
          <a:r>
            <a:rPr lang="en-US" dirty="0"/>
            <a:t>2</a:t>
          </a:r>
        </a:p>
      </dgm:t>
    </dgm:pt>
    <dgm:pt modelId="{9B6A2B44-1434-4151-833E-AC56F171466E}">
      <dgm:prSet/>
      <dgm:spPr/>
      <dgm:t>
        <a:bodyPr/>
        <a:lstStyle/>
        <a:p>
          <a:r>
            <a:rPr lang="en-US" dirty="0"/>
            <a:t>Project Status Update </a:t>
          </a:r>
        </a:p>
      </dgm:t>
    </dgm:pt>
    <dgm:pt modelId="{EEB43941-FE74-4E80-823D-5C29672D1CC4}" type="parTrans" cxnId="{38820C07-10DC-410D-8142-13C759AB76D6}">
      <dgm:prSet/>
      <dgm:spPr/>
      <dgm:t>
        <a:bodyPr/>
        <a:lstStyle/>
        <a:p>
          <a:endParaRPr lang="en-US"/>
        </a:p>
      </dgm:t>
    </dgm:pt>
    <dgm:pt modelId="{D6479B38-84C3-4296-84F9-0EFF8694644B}" type="sibTrans" cxnId="{38820C07-10DC-410D-8142-13C759AB76D6}">
      <dgm:prSet phldrT="3" phldr="0"/>
      <dgm:spPr/>
      <dgm:t>
        <a:bodyPr/>
        <a:lstStyle/>
        <a:p>
          <a:r>
            <a:rPr lang="en-US" dirty="0"/>
            <a:t>3</a:t>
          </a:r>
        </a:p>
      </dgm:t>
    </dgm:pt>
    <dgm:pt modelId="{80BB623B-36C0-4352-A935-E37C08930128}" type="pres">
      <dgm:prSet presAssocID="{58D13F79-7EDB-4087-B72F-A0C526E6D2A8}" presName="Name0" presStyleCnt="0">
        <dgm:presLayoutVars>
          <dgm:animLvl val="lvl"/>
          <dgm:resizeHandles val="exact"/>
        </dgm:presLayoutVars>
      </dgm:prSet>
      <dgm:spPr/>
    </dgm:pt>
    <dgm:pt modelId="{9C6419A1-A4A7-4177-ACD0-ADAB18C8E2F7}" type="pres">
      <dgm:prSet presAssocID="{719B21FA-5866-4A4A-B6D9-655191BDB42D}" presName="compositeNode" presStyleCnt="0">
        <dgm:presLayoutVars>
          <dgm:bulletEnabled val="1"/>
        </dgm:presLayoutVars>
      </dgm:prSet>
      <dgm:spPr/>
    </dgm:pt>
    <dgm:pt modelId="{8F5932DC-49F7-4F48-A407-677C8DBBC003}" type="pres">
      <dgm:prSet presAssocID="{719B21FA-5866-4A4A-B6D9-655191BDB42D}" presName="bgRect" presStyleLbl="bgAccFollowNode1" presStyleIdx="0" presStyleCnt="3"/>
      <dgm:spPr/>
    </dgm:pt>
    <dgm:pt modelId="{7A64F2FC-A8C5-4740-97F9-DD39338B326F}" type="pres">
      <dgm:prSet presAssocID="{828E995D-4E61-498F-8D2D-400549ED0C4C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35524635-AF03-4BD1-B4CC-ED431E4ED6A8}" type="pres">
      <dgm:prSet presAssocID="{719B21FA-5866-4A4A-B6D9-655191BDB42D}" presName="bottomLine" presStyleLbl="alignNode1" presStyleIdx="1" presStyleCnt="6">
        <dgm:presLayoutVars/>
      </dgm:prSet>
      <dgm:spPr/>
    </dgm:pt>
    <dgm:pt modelId="{5D970B6A-07ED-4C7D-B6A0-E7312883630F}" type="pres">
      <dgm:prSet presAssocID="{719B21FA-5866-4A4A-B6D9-655191BDB42D}" presName="nodeText" presStyleLbl="bgAccFollowNode1" presStyleIdx="0" presStyleCnt="3">
        <dgm:presLayoutVars>
          <dgm:bulletEnabled val="1"/>
        </dgm:presLayoutVars>
      </dgm:prSet>
      <dgm:spPr/>
    </dgm:pt>
    <dgm:pt modelId="{91343039-5AD6-41BA-B70F-6FCFB0FDB6A6}" type="pres">
      <dgm:prSet presAssocID="{828E995D-4E61-498F-8D2D-400549ED0C4C}" presName="sibTrans" presStyleCnt="0"/>
      <dgm:spPr/>
    </dgm:pt>
    <dgm:pt modelId="{3F0260CC-4547-4D81-9F65-2F4249E6B3E7}" type="pres">
      <dgm:prSet presAssocID="{CA56468F-B979-4EFC-B6C9-0A8681C2DAA4}" presName="compositeNode" presStyleCnt="0">
        <dgm:presLayoutVars>
          <dgm:bulletEnabled val="1"/>
        </dgm:presLayoutVars>
      </dgm:prSet>
      <dgm:spPr/>
    </dgm:pt>
    <dgm:pt modelId="{8896F2F4-C2BF-4363-8EFA-46759E65DE2D}" type="pres">
      <dgm:prSet presAssocID="{CA56468F-B979-4EFC-B6C9-0A8681C2DAA4}" presName="bgRect" presStyleLbl="bgAccFollowNode1" presStyleIdx="1" presStyleCnt="3"/>
      <dgm:spPr/>
    </dgm:pt>
    <dgm:pt modelId="{F31C3ABA-2F81-46D7-9EAD-158536776C90}" type="pres">
      <dgm:prSet presAssocID="{816FDF74-19E7-4AB6-B3BA-D434E2EF1BAB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78ABADC0-8814-42BB-8887-7239EB3D7588}" type="pres">
      <dgm:prSet presAssocID="{CA56468F-B979-4EFC-B6C9-0A8681C2DAA4}" presName="bottomLine" presStyleLbl="alignNode1" presStyleIdx="3" presStyleCnt="6">
        <dgm:presLayoutVars/>
      </dgm:prSet>
      <dgm:spPr/>
    </dgm:pt>
    <dgm:pt modelId="{FCF2E269-D6EF-4FC9-BF9D-D04E10223C4D}" type="pres">
      <dgm:prSet presAssocID="{CA56468F-B979-4EFC-B6C9-0A8681C2DAA4}" presName="nodeText" presStyleLbl="bgAccFollowNode1" presStyleIdx="1" presStyleCnt="3">
        <dgm:presLayoutVars>
          <dgm:bulletEnabled val="1"/>
        </dgm:presLayoutVars>
      </dgm:prSet>
      <dgm:spPr/>
    </dgm:pt>
    <dgm:pt modelId="{658717C2-C775-4B21-B2BB-8EFBD9E1847E}" type="pres">
      <dgm:prSet presAssocID="{816FDF74-19E7-4AB6-B3BA-D434E2EF1BAB}" presName="sibTrans" presStyleCnt="0"/>
      <dgm:spPr/>
    </dgm:pt>
    <dgm:pt modelId="{8226C0BD-260E-45F5-AF52-B5E9E5F8AF5C}" type="pres">
      <dgm:prSet presAssocID="{9B6A2B44-1434-4151-833E-AC56F171466E}" presName="compositeNode" presStyleCnt="0">
        <dgm:presLayoutVars>
          <dgm:bulletEnabled val="1"/>
        </dgm:presLayoutVars>
      </dgm:prSet>
      <dgm:spPr/>
    </dgm:pt>
    <dgm:pt modelId="{DDF4FBFD-F83E-465D-9B9D-FEE19B056BF4}" type="pres">
      <dgm:prSet presAssocID="{9B6A2B44-1434-4151-833E-AC56F171466E}" presName="bgRect" presStyleLbl="bgAccFollowNode1" presStyleIdx="2" presStyleCnt="3"/>
      <dgm:spPr/>
    </dgm:pt>
    <dgm:pt modelId="{9F74F604-E56C-4CF1-866D-5FF713F0BD57}" type="pres">
      <dgm:prSet presAssocID="{D6479B38-84C3-4296-84F9-0EFF8694644B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E288E84A-19DE-499D-9099-5E47A3766BE4}" type="pres">
      <dgm:prSet presAssocID="{9B6A2B44-1434-4151-833E-AC56F171466E}" presName="bottomLine" presStyleLbl="alignNode1" presStyleIdx="5" presStyleCnt="6">
        <dgm:presLayoutVars/>
      </dgm:prSet>
      <dgm:spPr/>
    </dgm:pt>
    <dgm:pt modelId="{F8731EFB-0602-4342-B14B-D46AA1287D1E}" type="pres">
      <dgm:prSet presAssocID="{9B6A2B44-1434-4151-833E-AC56F171466E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38820C07-10DC-410D-8142-13C759AB76D6}" srcId="{58D13F79-7EDB-4087-B72F-A0C526E6D2A8}" destId="{9B6A2B44-1434-4151-833E-AC56F171466E}" srcOrd="2" destOrd="0" parTransId="{EEB43941-FE74-4E80-823D-5C29672D1CC4}" sibTransId="{D6479B38-84C3-4296-84F9-0EFF8694644B}"/>
    <dgm:cxn modelId="{8228730D-9DC4-4CB5-93CB-646227AB010C}" type="presOf" srcId="{CA56468F-B979-4EFC-B6C9-0A8681C2DAA4}" destId="{FCF2E269-D6EF-4FC9-BF9D-D04E10223C4D}" srcOrd="1" destOrd="0" presId="urn:microsoft.com/office/officeart/2016/7/layout/BasicLinearProcessNumbered"/>
    <dgm:cxn modelId="{6AFB5913-EC35-4E80-9944-60ACB80DDEC5}" type="presOf" srcId="{9B6A2B44-1434-4151-833E-AC56F171466E}" destId="{F8731EFB-0602-4342-B14B-D46AA1287D1E}" srcOrd="1" destOrd="0" presId="urn:microsoft.com/office/officeart/2016/7/layout/BasicLinearProcessNumbered"/>
    <dgm:cxn modelId="{18DE781A-B802-4592-A956-7C5F6421C6CB}" type="presOf" srcId="{D6479B38-84C3-4296-84F9-0EFF8694644B}" destId="{9F74F604-E56C-4CF1-866D-5FF713F0BD57}" srcOrd="0" destOrd="0" presId="urn:microsoft.com/office/officeart/2016/7/layout/BasicLinearProcessNumbered"/>
    <dgm:cxn modelId="{B9DE0A43-FE70-465B-8C5A-39AC8CF80946}" type="presOf" srcId="{816FDF74-19E7-4AB6-B3BA-D434E2EF1BAB}" destId="{F31C3ABA-2F81-46D7-9EAD-158536776C90}" srcOrd="0" destOrd="0" presId="urn:microsoft.com/office/officeart/2016/7/layout/BasicLinearProcessNumbered"/>
    <dgm:cxn modelId="{6952AE6D-CF80-4E34-91B8-0A50F86282F6}" type="presOf" srcId="{CA56468F-B979-4EFC-B6C9-0A8681C2DAA4}" destId="{8896F2F4-C2BF-4363-8EFA-46759E65DE2D}" srcOrd="0" destOrd="0" presId="urn:microsoft.com/office/officeart/2016/7/layout/BasicLinearProcessNumbered"/>
    <dgm:cxn modelId="{B4B2117D-AEBF-412F-9875-11BD98639C23}" type="presOf" srcId="{828E995D-4E61-498F-8D2D-400549ED0C4C}" destId="{7A64F2FC-A8C5-4740-97F9-DD39338B326F}" srcOrd="0" destOrd="0" presId="urn:microsoft.com/office/officeart/2016/7/layout/BasicLinearProcessNumbered"/>
    <dgm:cxn modelId="{69CD9B7D-F3B5-46CD-9AD2-CD20D4D2A74D}" srcId="{58D13F79-7EDB-4087-B72F-A0C526E6D2A8}" destId="{CA56468F-B979-4EFC-B6C9-0A8681C2DAA4}" srcOrd="1" destOrd="0" parTransId="{B915D276-4311-4D62-B67B-11D7C258A0EB}" sibTransId="{816FDF74-19E7-4AB6-B3BA-D434E2EF1BAB}"/>
    <dgm:cxn modelId="{E2553FA8-8F78-4F48-8B23-0B5F52FD6642}" type="presOf" srcId="{58D13F79-7EDB-4087-B72F-A0C526E6D2A8}" destId="{80BB623B-36C0-4352-A935-E37C08930128}" srcOrd="0" destOrd="0" presId="urn:microsoft.com/office/officeart/2016/7/layout/BasicLinearProcessNumbered"/>
    <dgm:cxn modelId="{7A8CFDB7-F156-42AA-B61D-A68346052CF7}" type="presOf" srcId="{719B21FA-5866-4A4A-B6D9-655191BDB42D}" destId="{8F5932DC-49F7-4F48-A407-677C8DBBC003}" srcOrd="0" destOrd="0" presId="urn:microsoft.com/office/officeart/2016/7/layout/BasicLinearProcessNumbered"/>
    <dgm:cxn modelId="{45EDFDBF-1472-4A0F-AC47-75034E99F932}" srcId="{58D13F79-7EDB-4087-B72F-A0C526E6D2A8}" destId="{719B21FA-5866-4A4A-B6D9-655191BDB42D}" srcOrd="0" destOrd="0" parTransId="{734637F2-4C92-4AB1-81FD-C6F7BA91457F}" sibTransId="{828E995D-4E61-498F-8D2D-400549ED0C4C}"/>
    <dgm:cxn modelId="{4BFAA7D1-CEE8-4798-87A0-3C8B0D63BECE}" type="presOf" srcId="{9B6A2B44-1434-4151-833E-AC56F171466E}" destId="{DDF4FBFD-F83E-465D-9B9D-FEE19B056BF4}" srcOrd="0" destOrd="0" presId="urn:microsoft.com/office/officeart/2016/7/layout/BasicLinearProcessNumbered"/>
    <dgm:cxn modelId="{3BA1CBEE-567F-4C6F-8DAD-4AF98DBDA56D}" type="presOf" srcId="{719B21FA-5866-4A4A-B6D9-655191BDB42D}" destId="{5D970B6A-07ED-4C7D-B6A0-E7312883630F}" srcOrd="1" destOrd="0" presId="urn:microsoft.com/office/officeart/2016/7/layout/BasicLinearProcessNumbered"/>
    <dgm:cxn modelId="{8B37AE40-1EC2-475C-8C68-E8BFCA74E6C2}" type="presParOf" srcId="{80BB623B-36C0-4352-A935-E37C08930128}" destId="{9C6419A1-A4A7-4177-ACD0-ADAB18C8E2F7}" srcOrd="0" destOrd="0" presId="urn:microsoft.com/office/officeart/2016/7/layout/BasicLinearProcessNumbered"/>
    <dgm:cxn modelId="{F356570E-793B-4505-ADEF-A8AAC720E681}" type="presParOf" srcId="{9C6419A1-A4A7-4177-ACD0-ADAB18C8E2F7}" destId="{8F5932DC-49F7-4F48-A407-677C8DBBC003}" srcOrd="0" destOrd="0" presId="urn:microsoft.com/office/officeart/2016/7/layout/BasicLinearProcessNumbered"/>
    <dgm:cxn modelId="{CDA4BA75-975F-4A9C-90F3-99A77FB8662C}" type="presParOf" srcId="{9C6419A1-A4A7-4177-ACD0-ADAB18C8E2F7}" destId="{7A64F2FC-A8C5-4740-97F9-DD39338B326F}" srcOrd="1" destOrd="0" presId="urn:microsoft.com/office/officeart/2016/7/layout/BasicLinearProcessNumbered"/>
    <dgm:cxn modelId="{2B085C09-4FD9-4F8D-9B27-15ABF086CD8E}" type="presParOf" srcId="{9C6419A1-A4A7-4177-ACD0-ADAB18C8E2F7}" destId="{35524635-AF03-4BD1-B4CC-ED431E4ED6A8}" srcOrd="2" destOrd="0" presId="urn:microsoft.com/office/officeart/2016/7/layout/BasicLinearProcessNumbered"/>
    <dgm:cxn modelId="{B1D3220E-4D70-451B-866F-8659EE5A6D00}" type="presParOf" srcId="{9C6419A1-A4A7-4177-ACD0-ADAB18C8E2F7}" destId="{5D970B6A-07ED-4C7D-B6A0-E7312883630F}" srcOrd="3" destOrd="0" presId="urn:microsoft.com/office/officeart/2016/7/layout/BasicLinearProcessNumbered"/>
    <dgm:cxn modelId="{725F0C32-D654-493A-AE9D-7C7663602353}" type="presParOf" srcId="{80BB623B-36C0-4352-A935-E37C08930128}" destId="{91343039-5AD6-41BA-B70F-6FCFB0FDB6A6}" srcOrd="1" destOrd="0" presId="urn:microsoft.com/office/officeart/2016/7/layout/BasicLinearProcessNumbered"/>
    <dgm:cxn modelId="{15140787-FE7B-40AD-B853-5F22F5E04682}" type="presParOf" srcId="{80BB623B-36C0-4352-A935-E37C08930128}" destId="{3F0260CC-4547-4D81-9F65-2F4249E6B3E7}" srcOrd="2" destOrd="0" presId="urn:microsoft.com/office/officeart/2016/7/layout/BasicLinearProcessNumbered"/>
    <dgm:cxn modelId="{57D0BA01-1DE5-4589-A445-0FDFA9CFC90B}" type="presParOf" srcId="{3F0260CC-4547-4D81-9F65-2F4249E6B3E7}" destId="{8896F2F4-C2BF-4363-8EFA-46759E65DE2D}" srcOrd="0" destOrd="0" presId="urn:microsoft.com/office/officeart/2016/7/layout/BasicLinearProcessNumbered"/>
    <dgm:cxn modelId="{9FB3850A-0F21-4309-9302-2B311368CE37}" type="presParOf" srcId="{3F0260CC-4547-4D81-9F65-2F4249E6B3E7}" destId="{F31C3ABA-2F81-46D7-9EAD-158536776C90}" srcOrd="1" destOrd="0" presId="urn:microsoft.com/office/officeart/2016/7/layout/BasicLinearProcessNumbered"/>
    <dgm:cxn modelId="{C1747CEF-C3C0-4895-90A7-8F9B9E243EC6}" type="presParOf" srcId="{3F0260CC-4547-4D81-9F65-2F4249E6B3E7}" destId="{78ABADC0-8814-42BB-8887-7239EB3D7588}" srcOrd="2" destOrd="0" presId="urn:microsoft.com/office/officeart/2016/7/layout/BasicLinearProcessNumbered"/>
    <dgm:cxn modelId="{E3B143CB-822C-4351-95E9-873122BD1B28}" type="presParOf" srcId="{3F0260CC-4547-4D81-9F65-2F4249E6B3E7}" destId="{FCF2E269-D6EF-4FC9-BF9D-D04E10223C4D}" srcOrd="3" destOrd="0" presId="urn:microsoft.com/office/officeart/2016/7/layout/BasicLinearProcessNumbered"/>
    <dgm:cxn modelId="{B7E8E39E-904A-44AC-BC60-162883DCC80E}" type="presParOf" srcId="{80BB623B-36C0-4352-A935-E37C08930128}" destId="{658717C2-C775-4B21-B2BB-8EFBD9E1847E}" srcOrd="3" destOrd="0" presId="urn:microsoft.com/office/officeart/2016/7/layout/BasicLinearProcessNumbered"/>
    <dgm:cxn modelId="{483A9BA3-28F2-4DA4-ABF6-1EA245F1063F}" type="presParOf" srcId="{80BB623B-36C0-4352-A935-E37C08930128}" destId="{8226C0BD-260E-45F5-AF52-B5E9E5F8AF5C}" srcOrd="4" destOrd="0" presId="urn:microsoft.com/office/officeart/2016/7/layout/BasicLinearProcessNumbered"/>
    <dgm:cxn modelId="{19DE6789-4968-4189-8448-7D7A1B96ED2B}" type="presParOf" srcId="{8226C0BD-260E-45F5-AF52-B5E9E5F8AF5C}" destId="{DDF4FBFD-F83E-465D-9B9D-FEE19B056BF4}" srcOrd="0" destOrd="0" presId="urn:microsoft.com/office/officeart/2016/7/layout/BasicLinearProcessNumbered"/>
    <dgm:cxn modelId="{2C1F340B-D4D3-44D7-8DD7-673BE484FAF0}" type="presParOf" srcId="{8226C0BD-260E-45F5-AF52-B5E9E5F8AF5C}" destId="{9F74F604-E56C-4CF1-866D-5FF713F0BD57}" srcOrd="1" destOrd="0" presId="urn:microsoft.com/office/officeart/2016/7/layout/BasicLinearProcessNumbered"/>
    <dgm:cxn modelId="{242EA7CE-8EF7-4B32-B378-42AD70FCD537}" type="presParOf" srcId="{8226C0BD-260E-45F5-AF52-B5E9E5F8AF5C}" destId="{E288E84A-19DE-499D-9099-5E47A3766BE4}" srcOrd="2" destOrd="0" presId="urn:microsoft.com/office/officeart/2016/7/layout/BasicLinearProcessNumbered"/>
    <dgm:cxn modelId="{C4EA4308-0D92-453E-A01D-93BB30977AD7}" type="presParOf" srcId="{8226C0BD-260E-45F5-AF52-B5E9E5F8AF5C}" destId="{F8731EFB-0602-4342-B14B-D46AA1287D1E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932DC-49F7-4F48-A407-677C8DBBC003}">
      <dsp:nvSpPr>
        <dsp:cNvPr id="0" name=""/>
        <dsp:cNvSpPr/>
      </dsp:nvSpPr>
      <dsp:spPr>
        <a:xfrm>
          <a:off x="0" y="0"/>
          <a:ext cx="3057524" cy="42062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77" tIns="330200" rIns="238377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$200 Million Original Appropriation to Current  </a:t>
          </a:r>
        </a:p>
      </dsp:txBody>
      <dsp:txXfrm>
        <a:off x="0" y="1598371"/>
        <a:ext cx="3057524" cy="2523744"/>
      </dsp:txXfrm>
    </dsp:sp>
    <dsp:sp modelId="{7A64F2FC-A8C5-4740-97F9-DD39338B326F}">
      <dsp:nvSpPr>
        <dsp:cNvPr id="0" name=""/>
        <dsp:cNvSpPr/>
      </dsp:nvSpPr>
      <dsp:spPr>
        <a:xfrm>
          <a:off x="897826" y="420623"/>
          <a:ext cx="1261872" cy="126187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8380" tIns="12700" rIns="9838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1</a:t>
          </a:r>
        </a:p>
      </dsp:txBody>
      <dsp:txXfrm>
        <a:off x="1082623" y="605420"/>
        <a:ext cx="892278" cy="892278"/>
      </dsp:txXfrm>
    </dsp:sp>
    <dsp:sp modelId="{35524635-AF03-4BD1-B4CC-ED431E4ED6A8}">
      <dsp:nvSpPr>
        <dsp:cNvPr id="0" name=""/>
        <dsp:cNvSpPr/>
      </dsp:nvSpPr>
      <dsp:spPr>
        <a:xfrm>
          <a:off x="0" y="4206168"/>
          <a:ext cx="3057524" cy="7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896F2F4-C2BF-4363-8EFA-46759E65DE2D}">
      <dsp:nvSpPr>
        <dsp:cNvPr id="0" name=""/>
        <dsp:cNvSpPr/>
      </dsp:nvSpPr>
      <dsp:spPr>
        <a:xfrm>
          <a:off x="3363277" y="0"/>
          <a:ext cx="3057524" cy="42062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77" tIns="330200" rIns="238377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Funding Changes by Category</a:t>
          </a:r>
        </a:p>
      </dsp:txBody>
      <dsp:txXfrm>
        <a:off x="3363277" y="1598371"/>
        <a:ext cx="3057524" cy="2523744"/>
      </dsp:txXfrm>
    </dsp:sp>
    <dsp:sp modelId="{F31C3ABA-2F81-46D7-9EAD-158536776C90}">
      <dsp:nvSpPr>
        <dsp:cNvPr id="0" name=""/>
        <dsp:cNvSpPr/>
      </dsp:nvSpPr>
      <dsp:spPr>
        <a:xfrm>
          <a:off x="4261103" y="420623"/>
          <a:ext cx="1261872" cy="126187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8380" tIns="12700" rIns="9838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2</a:t>
          </a:r>
        </a:p>
      </dsp:txBody>
      <dsp:txXfrm>
        <a:off x="4445900" y="605420"/>
        <a:ext cx="892278" cy="892278"/>
      </dsp:txXfrm>
    </dsp:sp>
    <dsp:sp modelId="{78ABADC0-8814-42BB-8887-7239EB3D7588}">
      <dsp:nvSpPr>
        <dsp:cNvPr id="0" name=""/>
        <dsp:cNvSpPr/>
      </dsp:nvSpPr>
      <dsp:spPr>
        <a:xfrm>
          <a:off x="3363277" y="4206168"/>
          <a:ext cx="3057524" cy="7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F4FBFD-F83E-465D-9B9D-FEE19B056BF4}">
      <dsp:nvSpPr>
        <dsp:cNvPr id="0" name=""/>
        <dsp:cNvSpPr/>
      </dsp:nvSpPr>
      <dsp:spPr>
        <a:xfrm>
          <a:off x="6726554" y="0"/>
          <a:ext cx="3057524" cy="42062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77" tIns="330200" rIns="238377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Project Status Update </a:t>
          </a:r>
        </a:p>
      </dsp:txBody>
      <dsp:txXfrm>
        <a:off x="6726554" y="1598371"/>
        <a:ext cx="3057524" cy="2523744"/>
      </dsp:txXfrm>
    </dsp:sp>
    <dsp:sp modelId="{9F74F604-E56C-4CF1-866D-5FF713F0BD57}">
      <dsp:nvSpPr>
        <dsp:cNvPr id="0" name=""/>
        <dsp:cNvSpPr/>
      </dsp:nvSpPr>
      <dsp:spPr>
        <a:xfrm>
          <a:off x="7624381" y="420623"/>
          <a:ext cx="1261872" cy="126187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8380" tIns="12700" rIns="9838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3</a:t>
          </a:r>
        </a:p>
      </dsp:txBody>
      <dsp:txXfrm>
        <a:off x="7809178" y="605420"/>
        <a:ext cx="892278" cy="892278"/>
      </dsp:txXfrm>
    </dsp:sp>
    <dsp:sp modelId="{E288E84A-19DE-499D-9099-5E47A3766BE4}">
      <dsp:nvSpPr>
        <dsp:cNvPr id="0" name=""/>
        <dsp:cNvSpPr/>
      </dsp:nvSpPr>
      <dsp:spPr>
        <a:xfrm>
          <a:off x="6726554" y="4206168"/>
          <a:ext cx="3057524" cy="7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AC4FB8F-ED15-48AB-97BD-17129D4E699D}" type="datetimeFigureOut">
              <a:rPr lang="en-US" smtClean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6B3739-9081-478F-812E-AE7CE14063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104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C9D437-CD83-4825-AD0D-5E7B341BC79B}" type="datetimeFigureOut">
              <a:rPr lang="en-US" smtClean="0"/>
              <a:t>10/19/2020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0CF8BB-EBC7-4B8F-9632-A5A136FBB8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36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65DD-9819-4ABC-A784-477AFBA19C86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0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E545-DA4D-4588-A168-A47EEF327FC2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FB26042-7092-4D96-B3CE-E8E6CFEE88C8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28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989-19D5-42F7-8321-FE6B75231AF4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9644A-97F2-4BC4-BBF7-FC141F507563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7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24A575-9FC2-4442-BE78-4D16689C9370}" type="datetimeFigureOut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CD7632-0E31-4A95-8155-3739DC2C37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680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4EB7-77EC-481E-BDC6-73CA182AC952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55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6069-A392-4E44-934F-6743D63E2A4F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979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843-3551-47D6-BD3E-346FBDF458AF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41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2989-19D5-42F7-8321-FE6B75231AF4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43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C03C-1F27-412D-AD0B-6423348F1B9B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2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A575-9FC2-4442-BE78-4D16689C9370}" type="datetimeFigureOut">
              <a:rPr lang="en-US" smtClean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D7632-0E31-4A95-8155-3739DC2C374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7D7D06-DAF7-474A-AC3E-EE8CA8362A3C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0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19CFDC2-5630-4611-9BF0-0EF7C8C4398D}" type="datetime1">
              <a:rPr lang="en-US" smtClean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739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65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2"/>
            <a:ext cx="12191998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7488" y="1075265"/>
            <a:ext cx="7674764" cy="4707467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solidFill>
                  <a:schemeClr val="tx1"/>
                </a:solidFill>
              </a:rPr>
              <a:t>Water &amp; Sewer Budget/Expenditure update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6748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1061" y="1244205"/>
            <a:ext cx="2781909" cy="4369589"/>
          </a:xfrm>
        </p:spPr>
        <p:txBody>
          <a:bodyPr anchor="ctr">
            <a:normAutofit/>
          </a:bodyPr>
          <a:lstStyle/>
          <a:p>
            <a:pPr algn="l"/>
            <a:r>
              <a:rPr lang="en-US" sz="2800" dirty="0"/>
              <a:t>Infrastructure Task Force Advisory Committee Report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474FAB3-E3BB-4F3C-A0C1-7FFE69BA3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329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A3C178-0266-435A-846D-619C93F87834}"/>
              </a:ext>
            </a:extLst>
          </p:cNvPr>
          <p:cNvSpPr txBox="1"/>
          <p:nvPr/>
        </p:nvSpPr>
        <p:spPr>
          <a:xfrm>
            <a:off x="4189345" y="6321778"/>
            <a:ext cx="3104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BY: Aneisha Daniel </a:t>
            </a:r>
          </a:p>
        </p:txBody>
      </p:sp>
    </p:spTree>
    <p:extLst>
      <p:ext uri="{BB962C8B-B14F-4D97-AF65-F5344CB8AC3E}">
        <p14:creationId xmlns:p14="http://schemas.microsoft.com/office/powerpoint/2010/main" val="241325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" y="153562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dirty="0">
                <a:solidFill>
                  <a:schemeClr val="tx2"/>
                </a:solidFill>
              </a:rPr>
              <a:t>Watermain Category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1E5B9F-1DEB-419B-8098-44E1C18C4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853" y="1169600"/>
            <a:ext cx="8026294" cy="451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07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32" y="481121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200" b="1" spc="150" dirty="0">
                <a:solidFill>
                  <a:schemeClr val="tx2"/>
                </a:solidFill>
              </a:rPr>
              <a:t>Current Water &amp; Sewer Bond </a:t>
            </a:r>
            <a:br>
              <a:rPr lang="en-US" sz="2200" b="1" spc="150" dirty="0">
                <a:solidFill>
                  <a:schemeClr val="tx2"/>
                </a:solidFill>
              </a:rPr>
            </a:br>
            <a:r>
              <a:rPr lang="en-US" sz="2200" b="1" spc="150" dirty="0">
                <a:solidFill>
                  <a:schemeClr val="tx2"/>
                </a:solidFill>
              </a:rPr>
              <a:t>Budget/Expenditure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0735237-BFD4-44D2-8070-A9EFD74D9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781" y="1444185"/>
            <a:ext cx="10058441" cy="433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38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7" y="72602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dirty="0">
                <a:solidFill>
                  <a:schemeClr val="tx2"/>
                </a:solidFill>
              </a:rPr>
              <a:t>Actual spent by Project status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6305B1-7F88-4B5B-939F-1DDCED4DD0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778" y="1586088"/>
            <a:ext cx="7518400" cy="44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90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3E75778-8865-451E-A418-58B337FE5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2"/>
            <a:ext cx="12191998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470DC-C996-4A30-8DEE-677A2E01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8503" y="1244205"/>
            <a:ext cx="6487761" cy="436959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spc="150" dirty="0">
                <a:solidFill>
                  <a:schemeClr val="tx1"/>
                </a:solidFill>
              </a:rPr>
              <a:t>	Questions?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6748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74FAB3-E3BB-4F3C-A0C1-7FFE69BA3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329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09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24F3C611-0CF5-45ED-9190-A7A9C19AC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86048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Title and content layout with list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62280B34-1598-4218-8709-A21A9F11D0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355691"/>
              </p:ext>
            </p:extLst>
          </p:nvPr>
        </p:nvGraphicFramePr>
        <p:xfrm>
          <a:off x="1202919" y="2011680"/>
          <a:ext cx="9784080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333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9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21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533" y="174410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dirty="0">
                <a:solidFill>
                  <a:schemeClr val="tx2"/>
                </a:solidFill>
              </a:rPr>
              <a:t>Water &amp; Sewer Bond </a:t>
            </a:r>
          </a:p>
        </p:txBody>
      </p:sp>
      <p:sp>
        <p:nvSpPr>
          <p:cNvPr id="34" name="Rectangle 23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5BBE5E-D3FC-4402-AD91-874AC504D4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93" y="1156958"/>
            <a:ext cx="9090896" cy="479228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36955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" y="153562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dirty="0">
                <a:solidFill>
                  <a:schemeClr val="tx2"/>
                </a:solidFill>
              </a:rPr>
              <a:t>Finance Category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4FBF7F8-DD22-4C5B-A52A-5CF902CB1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363" y="1504738"/>
            <a:ext cx="11681274" cy="384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6649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" y="153562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dirty="0">
                <a:solidFill>
                  <a:schemeClr val="tx2"/>
                </a:solidFill>
              </a:rPr>
              <a:t>Fiveash upgrade &amp; Peele Dixie Projects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94DDF74-83EA-47DC-A6FD-FE41BFACD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960" y="5075311"/>
            <a:ext cx="10639025" cy="10449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E3FBB4C-6410-407E-957F-083FC2D2F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960" y="1052074"/>
            <a:ext cx="10639025" cy="406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6965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" y="153562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dirty="0">
                <a:solidFill>
                  <a:schemeClr val="tx2"/>
                </a:solidFill>
              </a:rPr>
              <a:t>Inflow &amp; Infiltration Projects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4F1BBE-C540-4A11-B4A6-4CB469BA0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3" y="1719154"/>
            <a:ext cx="12028234" cy="294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016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" y="153562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dirty="0">
                <a:solidFill>
                  <a:schemeClr val="tx2"/>
                </a:solidFill>
              </a:rPr>
              <a:t>Master Plan Report Category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914740-94A5-485A-8719-2B965E203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211" y="813627"/>
            <a:ext cx="9082322" cy="550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90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" y="153562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spc="150" dirty="0">
                <a:solidFill>
                  <a:schemeClr val="tx2"/>
                </a:solidFill>
              </a:rPr>
              <a:t>Sewer basin Category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BBBF11-DEB2-4D6B-94A3-5413BDF53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533" y="1509888"/>
            <a:ext cx="11325869" cy="387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62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3AE79A-6B95-44C3-B0A5-80E2F3E60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A49FE10-080D-48D7-80FF-9A64D270A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551" y="2054942"/>
            <a:ext cx="4657449" cy="1828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5806" y="2194560"/>
            <a:ext cx="4001729" cy="173934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en-US" sz="4800" spc="150" dirty="0">
                <a:solidFill>
                  <a:schemeClr val="tx2"/>
                </a:solidFill>
              </a:rPr>
              <a:t>Sewer force main Category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0A9E987-6859-4A62-922F-51B47D50D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035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38D77B-0849-43D7-AF2C-0571CAA9D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378" y="62089"/>
            <a:ext cx="6486650" cy="673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964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WireframeBuilding">
      <a:dk1>
        <a:srgbClr val="404040"/>
      </a:dk1>
      <a:lt1>
        <a:sysClr val="window" lastClr="FFFFFF"/>
      </a:lt1>
      <a:dk2>
        <a:srgbClr val="000000"/>
      </a:dk2>
      <a:lt2>
        <a:srgbClr val="E4F9F9"/>
      </a:lt2>
      <a:accent1>
        <a:srgbClr val="1BDCFF"/>
      </a:accent1>
      <a:accent2>
        <a:srgbClr val="3AC673"/>
      </a:accent2>
      <a:accent3>
        <a:srgbClr val="F6BD1E"/>
      </a:accent3>
      <a:accent4>
        <a:srgbClr val="C74167"/>
      </a:accent4>
      <a:accent5>
        <a:srgbClr val="F17E1F"/>
      </a:accent5>
      <a:accent6>
        <a:srgbClr val="6681CC"/>
      </a:accent6>
      <a:hlink>
        <a:srgbClr val="F17E1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WireframeBuilding">
      <a:dk1>
        <a:srgbClr val="404040"/>
      </a:dk1>
      <a:lt1>
        <a:sysClr val="window" lastClr="FFFFFF"/>
      </a:lt1>
      <a:dk2>
        <a:srgbClr val="000000"/>
      </a:dk2>
      <a:lt2>
        <a:srgbClr val="E4F9F9"/>
      </a:lt2>
      <a:accent1>
        <a:srgbClr val="1BDCFF"/>
      </a:accent1>
      <a:accent2>
        <a:srgbClr val="3AC673"/>
      </a:accent2>
      <a:accent3>
        <a:srgbClr val="F6BD1E"/>
      </a:accent3>
      <a:accent4>
        <a:srgbClr val="C74167"/>
      </a:accent4>
      <a:accent5>
        <a:srgbClr val="F17E1F"/>
      </a:accent5>
      <a:accent6>
        <a:srgbClr val="6681CC"/>
      </a:accent6>
      <a:hlink>
        <a:srgbClr val="F17E1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nded">
    <a:dk1>
      <a:srgbClr val="2C2C2C"/>
    </a:dk1>
    <a:lt1>
      <a:srgbClr val="FFFFFF"/>
    </a:lt1>
    <a:dk2>
      <a:srgbClr val="099BDD"/>
    </a:dk2>
    <a:lt2>
      <a:srgbClr val="F2F2F2"/>
    </a:lt2>
    <a:accent1>
      <a:srgbClr val="FFC000"/>
    </a:accent1>
    <a:accent2>
      <a:srgbClr val="A5D028"/>
    </a:accent2>
    <a:accent3>
      <a:srgbClr val="08CC78"/>
    </a:accent3>
    <a:accent4>
      <a:srgbClr val="F24099"/>
    </a:accent4>
    <a:accent5>
      <a:srgbClr val="828288"/>
    </a:accent5>
    <a:accent6>
      <a:srgbClr val="F56617"/>
    </a:accent6>
    <a:hlink>
      <a:srgbClr val="005DBA"/>
    </a:hlink>
    <a:folHlink>
      <a:srgbClr val="6C606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86</Words>
  <Application>Microsoft Office PowerPoint</Application>
  <PresentationFormat>Widescreen</PresentationFormat>
  <Paragraphs>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Corbel</vt:lpstr>
      <vt:lpstr>Wingdings</vt:lpstr>
      <vt:lpstr>Banded</vt:lpstr>
      <vt:lpstr>Water &amp; Sewer Budget/Expenditure update</vt:lpstr>
      <vt:lpstr>Title and content layout with list</vt:lpstr>
      <vt:lpstr>Water &amp; Sewer Bond </vt:lpstr>
      <vt:lpstr>Finance Category</vt:lpstr>
      <vt:lpstr>Fiveash upgrade &amp; Peele Dixie Projects</vt:lpstr>
      <vt:lpstr>Inflow &amp; Infiltration Projects</vt:lpstr>
      <vt:lpstr>Master Plan Report Category</vt:lpstr>
      <vt:lpstr>Sewer basin Category</vt:lpstr>
      <vt:lpstr>Sewer force main Category</vt:lpstr>
      <vt:lpstr>Watermain Category</vt:lpstr>
      <vt:lpstr>Current Water &amp; Sewer Bond  Budget/Expenditure </vt:lpstr>
      <vt:lpstr>Actual spent by Project status </vt:lpstr>
      <vt:lpstr>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&amp; Sewer Budget/Expenditure update</dc:title>
  <dc:creator>Aneisha Daniel</dc:creator>
  <cp:lastModifiedBy>Aneisha Daniel</cp:lastModifiedBy>
  <cp:revision>8</cp:revision>
  <cp:lastPrinted>2020-10-19T15:05:38Z</cp:lastPrinted>
  <dcterms:created xsi:type="dcterms:W3CDTF">2020-10-19T14:44:23Z</dcterms:created>
  <dcterms:modified xsi:type="dcterms:W3CDTF">2020-10-19T17:49:53Z</dcterms:modified>
</cp:coreProperties>
</file>