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62" r:id="rId5"/>
    <p:sldId id="259" r:id="rId6"/>
    <p:sldId id="261"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2234932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662760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308956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354960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950001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146345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359645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3656331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2438733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3742164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3F491CF-61A7-4DBA-9B73-77B1B1F9D1D2}" type="datetimeFigureOut">
              <a:rPr lang="en-US" smtClean="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5E04CC7-2FCC-4018-9693-3C81575B4346}" type="slidenum">
              <a:rPr lang="en-US" smtClean="0"/>
              <a:t>‹#›</a:t>
            </a:fld>
            <a:endParaRPr lang="en-US" dirty="0"/>
          </a:p>
        </p:txBody>
      </p:sp>
    </p:spTree>
    <p:extLst>
      <p:ext uri="{BB962C8B-B14F-4D97-AF65-F5344CB8AC3E}">
        <p14:creationId xmlns:p14="http://schemas.microsoft.com/office/powerpoint/2010/main" val="1641758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F491CF-61A7-4DBA-9B73-77B1B1F9D1D2}" type="datetimeFigureOut">
              <a:rPr lang="en-US" smtClean="0"/>
              <a:t>8/20/2020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E04CC7-2FCC-4018-9693-3C81575B4346}" type="slidenum">
              <a:rPr lang="en-US" smtClean="0"/>
              <a:t>‹#›</a:t>
            </a:fld>
            <a:endParaRPr lang="en-US" dirty="0"/>
          </a:p>
        </p:txBody>
      </p:sp>
    </p:spTree>
    <p:extLst>
      <p:ext uri="{BB962C8B-B14F-4D97-AF65-F5344CB8AC3E}">
        <p14:creationId xmlns:p14="http://schemas.microsoft.com/office/powerpoint/2010/main" val="3532601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fhwa.dot.gov/fastact/factsheets/stbgfs.cf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BEF0A-9470-4C01-B5C0-6E854D47B0A0}"/>
              </a:ext>
            </a:extLst>
          </p:cNvPr>
          <p:cNvSpPr>
            <a:spLocks noGrp="1"/>
          </p:cNvSpPr>
          <p:nvPr>
            <p:ph idx="1"/>
          </p:nvPr>
        </p:nvSpPr>
        <p:spPr>
          <a:xfrm>
            <a:off x="517236" y="822960"/>
            <a:ext cx="11148508" cy="5467004"/>
          </a:xfrm>
        </p:spPr>
        <p:txBody>
          <a:bodyPr>
            <a:normAutofit/>
          </a:bodyPr>
          <a:lstStyle/>
          <a:p>
            <a:r>
              <a:rPr lang="en-US" sz="3300" dirty="0"/>
              <a:t>BUILD</a:t>
            </a:r>
            <a:r>
              <a:rPr lang="en-US" sz="3200" dirty="0"/>
              <a:t> Grant</a:t>
            </a:r>
          </a:p>
          <a:p>
            <a:pPr lvl="1"/>
            <a:r>
              <a:rPr lang="en-US" sz="2800" dirty="0"/>
              <a:t>The intent of the grant is to fund projects that have a significant local or regional impact.</a:t>
            </a:r>
          </a:p>
          <a:p>
            <a:pPr lvl="2"/>
            <a:r>
              <a:rPr lang="en-US" sz="2400" dirty="0"/>
              <a:t>Typical award amount: between $5-25 million</a:t>
            </a:r>
          </a:p>
          <a:p>
            <a:pPr lvl="2"/>
            <a:r>
              <a:rPr lang="en-US" sz="2400" dirty="0"/>
              <a:t>Local example of award: Underline in Miami ($22 million)</a:t>
            </a:r>
          </a:p>
          <a:p>
            <a:pPr lvl="2"/>
            <a:r>
              <a:rPr lang="en-US" sz="2400" dirty="0"/>
              <a:t>20% match required</a:t>
            </a:r>
          </a:p>
          <a:p>
            <a:pPr lvl="2"/>
            <a:r>
              <a:rPr lang="en-US" sz="2400" dirty="0"/>
              <a:t>Eligible projects should support safety, economic competitiveness, quality of life, environmental sustainability, state of good repair, innovation, or partnership.</a:t>
            </a:r>
          </a:p>
          <a:p>
            <a:r>
              <a:rPr lang="en-US" sz="3300" dirty="0" smtClean="0"/>
              <a:t>CARES </a:t>
            </a:r>
            <a:r>
              <a:rPr lang="en-US" sz="3300" dirty="0"/>
              <a:t>Act</a:t>
            </a:r>
          </a:p>
          <a:p>
            <a:pPr lvl="1"/>
            <a:r>
              <a:rPr lang="en-US" dirty="0"/>
              <a:t>Broward County received allocation from $25 billion pool of available funds</a:t>
            </a:r>
          </a:p>
          <a:p>
            <a:pPr lvl="1"/>
            <a:r>
              <a:rPr lang="en-US" dirty="0"/>
              <a:t>Capital projects are eligible but need to support COVID mitigation measures</a:t>
            </a:r>
          </a:p>
          <a:p>
            <a:pPr lvl="1"/>
            <a:endParaRPr lang="en-US" dirty="0"/>
          </a:p>
          <a:p>
            <a:pPr marL="0" indent="0">
              <a:buNone/>
            </a:pPr>
            <a:endParaRPr lang="en-US" dirty="0"/>
          </a:p>
        </p:txBody>
      </p:sp>
      <p:sp>
        <p:nvSpPr>
          <p:cNvPr id="4" name="TextBox 3">
            <a:extLst>
              <a:ext uri="{FF2B5EF4-FFF2-40B4-BE49-F238E27FC236}">
                <a16:creationId xmlns:a16="http://schemas.microsoft.com/office/drawing/2014/main" id="{E197AE32-AA8E-44DA-AD75-38677925C637}"/>
              </a:ext>
            </a:extLst>
          </p:cNvPr>
          <p:cNvSpPr txBox="1"/>
          <p:nvPr/>
        </p:nvSpPr>
        <p:spPr>
          <a:xfrm>
            <a:off x="304799" y="-36731"/>
            <a:ext cx="7960520" cy="646331"/>
          </a:xfrm>
          <a:prstGeom prst="rect">
            <a:avLst/>
          </a:prstGeom>
          <a:noFill/>
        </p:spPr>
        <p:txBody>
          <a:bodyPr wrap="square" rtlCol="0">
            <a:sp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Federal Funding </a:t>
            </a:r>
            <a:r>
              <a:rPr lang="en-US" sz="3600" b="1" dirty="0">
                <a:latin typeface="Century Gothic" panose="020B0502020202020204" pitchFamily="34" charset="0"/>
              </a:rPr>
              <a:t>Sources </a:t>
            </a:r>
          </a:p>
        </p:txBody>
      </p:sp>
    </p:spTree>
    <p:extLst>
      <p:ext uri="{BB962C8B-B14F-4D97-AF65-F5344CB8AC3E}">
        <p14:creationId xmlns:p14="http://schemas.microsoft.com/office/powerpoint/2010/main" val="3738956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56346-6849-49CD-9478-5BB559D5B43F}"/>
              </a:ext>
            </a:extLst>
          </p:cNvPr>
          <p:cNvSpPr>
            <a:spLocks noGrp="1"/>
          </p:cNvSpPr>
          <p:nvPr>
            <p:ph type="title"/>
          </p:nvPr>
        </p:nvSpPr>
        <p:spPr/>
        <p:txBody>
          <a:bodyPr>
            <a:norm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Federal Funding </a:t>
            </a:r>
            <a:r>
              <a:rPr lang="en-US" sz="3600" b="1" dirty="0">
                <a:latin typeface="Century Gothic" panose="020B0502020202020204" pitchFamily="34" charset="0"/>
              </a:rPr>
              <a:t>Sources </a:t>
            </a:r>
            <a:br>
              <a:rPr lang="en-US" sz="3600" b="1" dirty="0">
                <a:latin typeface="Century Gothic" panose="020B0502020202020204" pitchFamily="34" charset="0"/>
              </a:rPr>
            </a:br>
            <a:endParaRPr lang="en-US" sz="3600" dirty="0"/>
          </a:p>
        </p:txBody>
      </p:sp>
      <p:sp>
        <p:nvSpPr>
          <p:cNvPr id="3" name="Content Placeholder 2">
            <a:extLst>
              <a:ext uri="{FF2B5EF4-FFF2-40B4-BE49-F238E27FC236}">
                <a16:creationId xmlns:a16="http://schemas.microsoft.com/office/drawing/2014/main" id="{62EE7C94-FF42-454B-B0CA-34BFD9431EDA}"/>
              </a:ext>
            </a:extLst>
          </p:cNvPr>
          <p:cNvSpPr>
            <a:spLocks noGrp="1"/>
          </p:cNvSpPr>
          <p:nvPr>
            <p:ph idx="1"/>
          </p:nvPr>
        </p:nvSpPr>
        <p:spPr>
          <a:xfrm>
            <a:off x="733425" y="1482725"/>
            <a:ext cx="10515600" cy="4351338"/>
          </a:xfrm>
        </p:spPr>
        <p:txBody>
          <a:bodyPr>
            <a:normAutofit/>
          </a:bodyPr>
          <a:lstStyle/>
          <a:p>
            <a:r>
              <a:rPr lang="en-US" dirty="0"/>
              <a:t>Surface Transportation Block Grant Program (FAST Act)</a:t>
            </a:r>
          </a:p>
          <a:p>
            <a:pPr lvl="1"/>
            <a:r>
              <a:rPr lang="en-US" dirty="0"/>
              <a:t>Primarily for Federally-maintained roads, but exceptions can be made for: “Bridge and tunnel projects; safety projects; fringe and corridor parking facilities/programs; recreational trails, pedestrian and bicycle projects, and safe routes to school projects; boulevard/roadway projects largely in the right-of-way of divided highways; inspection/evaluation of bridges, tunnels, and other highway assets; port terminal modifications; and projects within the pre-FAST Act title 23 definition of “transportation alternatives.” [23 U.S.C. 133(c)]”</a:t>
            </a:r>
          </a:p>
          <a:p>
            <a:pPr lvl="1"/>
            <a:r>
              <a:rPr lang="en-US" dirty="0">
                <a:hlinkClick r:id="rId2"/>
              </a:rPr>
              <a:t>https://</a:t>
            </a:r>
            <a:r>
              <a:rPr lang="en-US" dirty="0" smtClean="0">
                <a:hlinkClick r:id="rId2"/>
              </a:rPr>
              <a:t>www.fhwa.dot.gov/fastact/factsheets/stbgfs.cfm</a:t>
            </a:r>
            <a:endParaRPr lang="en-US" dirty="0"/>
          </a:p>
          <a:p>
            <a:endParaRPr lang="en-US" dirty="0"/>
          </a:p>
        </p:txBody>
      </p:sp>
    </p:spTree>
    <p:extLst>
      <p:ext uri="{BB962C8B-B14F-4D97-AF65-F5344CB8AC3E}">
        <p14:creationId xmlns:p14="http://schemas.microsoft.com/office/powerpoint/2010/main" val="117993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BEF0A-9470-4C01-B5C0-6E854D47B0A0}"/>
              </a:ext>
            </a:extLst>
          </p:cNvPr>
          <p:cNvSpPr>
            <a:spLocks noGrp="1"/>
          </p:cNvSpPr>
          <p:nvPr>
            <p:ph idx="1"/>
          </p:nvPr>
        </p:nvSpPr>
        <p:spPr>
          <a:xfrm>
            <a:off x="517236" y="822960"/>
            <a:ext cx="11148508" cy="5467004"/>
          </a:xfrm>
        </p:spPr>
        <p:txBody>
          <a:bodyPr>
            <a:normAutofit/>
          </a:bodyPr>
          <a:lstStyle/>
          <a:p>
            <a:r>
              <a:rPr lang="en-US" sz="3200" dirty="0"/>
              <a:t>Metropolitan Transportation Plan (MTP)</a:t>
            </a:r>
          </a:p>
          <a:p>
            <a:pPr lvl="2"/>
            <a:r>
              <a:rPr lang="en-US" sz="2400" dirty="0"/>
              <a:t>The long-range range transportation plan that guides transportation investments in Broward County for the next 25 years. </a:t>
            </a:r>
          </a:p>
          <a:p>
            <a:pPr lvl="2"/>
            <a:r>
              <a:rPr lang="en-US" sz="2400" dirty="0"/>
              <a:t>This project is not in the MTP, an amendment would be required to access funding</a:t>
            </a:r>
          </a:p>
          <a:p>
            <a:r>
              <a:rPr lang="en-US" sz="3200" dirty="0" smtClean="0"/>
              <a:t>Complete Streets and other Localized Initiatives Program (CSLIP)</a:t>
            </a:r>
          </a:p>
          <a:p>
            <a:pPr lvl="2"/>
            <a:r>
              <a:rPr lang="en-US" sz="2400" dirty="0"/>
              <a:t>P</a:t>
            </a:r>
            <a:r>
              <a:rPr lang="en-US" sz="2400" dirty="0" smtClean="0"/>
              <a:t>rovides </a:t>
            </a:r>
            <a:r>
              <a:rPr lang="en-US" sz="2400" dirty="0"/>
              <a:t>funding for small local transportation projects which improve the safety and mobility for all transportation users in Broward. This competitive grant program can fund projects such as (but not limited to): complete streets projects, traffic calming and intersection improvements, ADA upgrades, mobility hubs, bus shelters, bike racks and technology advancements such as transit signal priority and traffic control devices</a:t>
            </a:r>
            <a:r>
              <a:rPr lang="en-US" sz="2400" dirty="0" smtClean="0"/>
              <a:t>.</a:t>
            </a:r>
          </a:p>
          <a:p>
            <a:pPr lvl="2"/>
            <a:r>
              <a:rPr lang="en-US" sz="2400" dirty="0" smtClean="0"/>
              <a:t>Up to $3 million</a:t>
            </a:r>
            <a:endParaRPr lang="en-US" sz="2400" dirty="0"/>
          </a:p>
          <a:p>
            <a:endParaRPr lang="en-US" dirty="0"/>
          </a:p>
          <a:p>
            <a:pPr marL="0" indent="0">
              <a:buNone/>
            </a:pPr>
            <a:endParaRPr lang="en-US" dirty="0"/>
          </a:p>
        </p:txBody>
      </p:sp>
      <p:sp>
        <p:nvSpPr>
          <p:cNvPr id="4" name="TextBox 3">
            <a:extLst>
              <a:ext uri="{FF2B5EF4-FFF2-40B4-BE49-F238E27FC236}">
                <a16:creationId xmlns:a16="http://schemas.microsoft.com/office/drawing/2014/main" id="{E197AE32-AA8E-44DA-AD75-38677925C637}"/>
              </a:ext>
            </a:extLst>
          </p:cNvPr>
          <p:cNvSpPr txBox="1"/>
          <p:nvPr/>
        </p:nvSpPr>
        <p:spPr>
          <a:xfrm>
            <a:off x="304799" y="-36731"/>
            <a:ext cx="7960520" cy="646331"/>
          </a:xfrm>
          <a:prstGeom prst="rect">
            <a:avLst/>
          </a:prstGeom>
          <a:noFill/>
        </p:spPr>
        <p:txBody>
          <a:bodyPr wrap="square" rtlCol="0">
            <a:sp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Federal Funding </a:t>
            </a:r>
            <a:r>
              <a:rPr lang="en-US" sz="3600" b="1" dirty="0">
                <a:latin typeface="Century Gothic" panose="020B0502020202020204" pitchFamily="34" charset="0"/>
              </a:rPr>
              <a:t>Sources </a:t>
            </a:r>
          </a:p>
        </p:txBody>
      </p:sp>
    </p:spTree>
    <p:extLst>
      <p:ext uri="{BB962C8B-B14F-4D97-AF65-F5344CB8AC3E}">
        <p14:creationId xmlns:p14="http://schemas.microsoft.com/office/powerpoint/2010/main" val="5738990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BEF0A-9470-4C01-B5C0-6E854D47B0A0}"/>
              </a:ext>
            </a:extLst>
          </p:cNvPr>
          <p:cNvSpPr>
            <a:spLocks noGrp="1"/>
          </p:cNvSpPr>
          <p:nvPr>
            <p:ph idx="1"/>
          </p:nvPr>
        </p:nvSpPr>
        <p:spPr>
          <a:xfrm>
            <a:off x="517236" y="822960"/>
            <a:ext cx="11148508" cy="5467004"/>
          </a:xfrm>
        </p:spPr>
        <p:txBody>
          <a:bodyPr>
            <a:normAutofit/>
          </a:bodyPr>
          <a:lstStyle/>
          <a:p>
            <a:r>
              <a:rPr lang="en-US" sz="3300" dirty="0" smtClean="0"/>
              <a:t>Parks</a:t>
            </a:r>
            <a:r>
              <a:rPr lang="en-US" sz="3200" dirty="0" smtClean="0"/>
              <a:t> Bond *</a:t>
            </a:r>
            <a:endParaRPr lang="en-US" sz="3200" dirty="0"/>
          </a:p>
          <a:p>
            <a:pPr lvl="1"/>
            <a:r>
              <a:rPr lang="en-US" dirty="0"/>
              <a:t>A $200 Million 30-year bond for citywide improvements to parks and recreation facilities.</a:t>
            </a:r>
          </a:p>
          <a:p>
            <a:pPr lvl="1"/>
            <a:r>
              <a:rPr lang="en-US" dirty="0"/>
              <a:t>Approved in 2019 by voters as a increase in property taxes based on the taxable value of city owned </a:t>
            </a:r>
            <a:r>
              <a:rPr lang="en-US" dirty="0" smtClean="0"/>
              <a:t>property</a:t>
            </a:r>
          </a:p>
          <a:p>
            <a:pPr marL="457200" lvl="1" indent="0">
              <a:buNone/>
            </a:pPr>
            <a:r>
              <a:rPr lang="en-US" dirty="0" smtClean="0"/>
              <a:t>*Only </a:t>
            </a:r>
            <a:r>
              <a:rPr lang="en-US" dirty="0"/>
              <a:t>for new parks, roadway portion is not eligible</a:t>
            </a:r>
          </a:p>
          <a:p>
            <a:pPr lvl="1"/>
            <a:endParaRPr lang="en-US" sz="2800" dirty="0"/>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E197AE32-AA8E-44DA-AD75-38677925C637}"/>
              </a:ext>
            </a:extLst>
          </p:cNvPr>
          <p:cNvSpPr txBox="1"/>
          <p:nvPr/>
        </p:nvSpPr>
        <p:spPr>
          <a:xfrm>
            <a:off x="304799" y="-36731"/>
            <a:ext cx="7960520" cy="646331"/>
          </a:xfrm>
          <a:prstGeom prst="rect">
            <a:avLst/>
          </a:prstGeom>
          <a:noFill/>
        </p:spPr>
        <p:txBody>
          <a:bodyPr wrap="square" rtlCol="0">
            <a:sp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Local Funding </a:t>
            </a:r>
            <a:r>
              <a:rPr lang="en-US" sz="3600" b="1" dirty="0">
                <a:latin typeface="Century Gothic" panose="020B0502020202020204" pitchFamily="34" charset="0"/>
              </a:rPr>
              <a:t>Sources </a:t>
            </a:r>
          </a:p>
        </p:txBody>
      </p:sp>
    </p:spTree>
    <p:extLst>
      <p:ext uri="{BB962C8B-B14F-4D97-AF65-F5344CB8AC3E}">
        <p14:creationId xmlns:p14="http://schemas.microsoft.com/office/powerpoint/2010/main" val="2140338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56346-6849-49CD-9478-5BB559D5B43F}"/>
              </a:ext>
            </a:extLst>
          </p:cNvPr>
          <p:cNvSpPr>
            <a:spLocks noGrp="1"/>
          </p:cNvSpPr>
          <p:nvPr>
            <p:ph type="title"/>
          </p:nvPr>
        </p:nvSpPr>
        <p:spPr/>
        <p:txBody>
          <a:bodyPr>
            <a:norm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Local Funding </a:t>
            </a:r>
            <a:r>
              <a:rPr lang="en-US" sz="3600" b="1" dirty="0">
                <a:latin typeface="Century Gothic" panose="020B0502020202020204" pitchFamily="34" charset="0"/>
              </a:rPr>
              <a:t>Sources </a:t>
            </a:r>
            <a:br>
              <a:rPr lang="en-US" sz="3600" b="1" dirty="0">
                <a:latin typeface="Century Gothic" panose="020B0502020202020204" pitchFamily="34" charset="0"/>
              </a:rPr>
            </a:br>
            <a:endParaRPr lang="en-US" sz="3600" dirty="0"/>
          </a:p>
        </p:txBody>
      </p:sp>
      <p:sp>
        <p:nvSpPr>
          <p:cNvPr id="3" name="Content Placeholder 2">
            <a:extLst>
              <a:ext uri="{FF2B5EF4-FFF2-40B4-BE49-F238E27FC236}">
                <a16:creationId xmlns:a16="http://schemas.microsoft.com/office/drawing/2014/main" id="{62EE7C94-FF42-454B-B0CA-34BFD9431EDA}"/>
              </a:ext>
            </a:extLst>
          </p:cNvPr>
          <p:cNvSpPr>
            <a:spLocks noGrp="1"/>
          </p:cNvSpPr>
          <p:nvPr>
            <p:ph idx="1"/>
          </p:nvPr>
        </p:nvSpPr>
        <p:spPr>
          <a:xfrm>
            <a:off x="733425" y="1181820"/>
            <a:ext cx="10515600" cy="5676180"/>
          </a:xfrm>
        </p:spPr>
        <p:txBody>
          <a:bodyPr>
            <a:normAutofit fontScale="77500" lnSpcReduction="20000"/>
          </a:bodyPr>
          <a:lstStyle/>
          <a:p>
            <a:r>
              <a:rPr lang="en-US" dirty="0"/>
              <a:t>Broward County Municipal Capital Surtax</a:t>
            </a:r>
          </a:p>
          <a:p>
            <a:pPr lvl="1"/>
            <a:r>
              <a:rPr lang="en-US" dirty="0" smtClean="0"/>
              <a:t>Six </a:t>
            </a:r>
            <a:r>
              <a:rPr lang="en-US" dirty="0"/>
              <a:t>projects along Las Olas are in the Original Surtax Plan approved </a:t>
            </a:r>
            <a:r>
              <a:rPr lang="en-US" dirty="0" smtClean="0"/>
              <a:t>by the County Commission in </a:t>
            </a:r>
            <a:r>
              <a:rPr lang="en-US" dirty="0"/>
              <a:t>2018.  These projects were ranked by the Broward MPO </a:t>
            </a:r>
            <a:r>
              <a:rPr lang="en-US" dirty="0" smtClean="0"/>
              <a:t>and submitted to County staff in February 2020. The projects would still have to be programmed and recommended to the Oversight Board for funding.</a:t>
            </a:r>
          </a:p>
          <a:p>
            <a:pPr lvl="2"/>
            <a:r>
              <a:rPr lang="en-US" dirty="0" smtClean="0"/>
              <a:t>FORT-168: Street Lighting on Las Olas Boulevard</a:t>
            </a:r>
          </a:p>
          <a:p>
            <a:pPr lvl="3"/>
            <a:r>
              <a:rPr lang="en-US" dirty="0" smtClean="0"/>
              <a:t>Project Limits: Andrews Avenue to SE 15</a:t>
            </a:r>
            <a:r>
              <a:rPr lang="en-US" baseline="30000" dirty="0" smtClean="0"/>
              <a:t>th</a:t>
            </a:r>
            <a:r>
              <a:rPr lang="en-US" dirty="0" smtClean="0"/>
              <a:t> Avenue</a:t>
            </a:r>
          </a:p>
          <a:p>
            <a:pPr lvl="3"/>
            <a:r>
              <a:rPr lang="en-US" dirty="0" smtClean="0"/>
              <a:t>$1.5 million</a:t>
            </a:r>
          </a:p>
          <a:p>
            <a:pPr lvl="3"/>
            <a:r>
              <a:rPr lang="en-US" dirty="0" smtClean="0"/>
              <a:t>Rank #120 out of 507 projects</a:t>
            </a:r>
          </a:p>
          <a:p>
            <a:pPr lvl="2"/>
            <a:r>
              <a:rPr lang="en-US" dirty="0" smtClean="0"/>
              <a:t>FORT-124: Safety Improvements on Las Olas Boulevard</a:t>
            </a:r>
          </a:p>
          <a:p>
            <a:pPr lvl="3"/>
            <a:r>
              <a:rPr lang="en-US" dirty="0" smtClean="0"/>
              <a:t>Project Limits: US1 Tunnel top to SE 11</a:t>
            </a:r>
            <a:r>
              <a:rPr lang="en-US" baseline="30000" dirty="0" smtClean="0"/>
              <a:t>th</a:t>
            </a:r>
            <a:r>
              <a:rPr lang="en-US" dirty="0" smtClean="0"/>
              <a:t> Avenue</a:t>
            </a:r>
          </a:p>
          <a:p>
            <a:pPr lvl="3"/>
            <a:r>
              <a:rPr lang="en-US" dirty="0" smtClean="0"/>
              <a:t>$5 million</a:t>
            </a:r>
          </a:p>
          <a:p>
            <a:pPr lvl="3"/>
            <a:r>
              <a:rPr lang="en-US" dirty="0" smtClean="0"/>
              <a:t>Rank #127 </a:t>
            </a:r>
            <a:r>
              <a:rPr lang="en-US" dirty="0"/>
              <a:t>out of 507 </a:t>
            </a:r>
            <a:r>
              <a:rPr lang="en-US" dirty="0" smtClean="0"/>
              <a:t>projects</a:t>
            </a:r>
          </a:p>
          <a:p>
            <a:pPr lvl="2"/>
            <a:r>
              <a:rPr lang="en-US" dirty="0" smtClean="0"/>
              <a:t>FORT-123: Safety Improvements on Las Olas Boulevard</a:t>
            </a:r>
          </a:p>
          <a:p>
            <a:pPr lvl="3"/>
            <a:r>
              <a:rPr lang="en-US" dirty="0" smtClean="0"/>
              <a:t>Project Limits: SE 11</a:t>
            </a:r>
            <a:r>
              <a:rPr lang="en-US" baseline="30000" dirty="0" smtClean="0"/>
              <a:t>th</a:t>
            </a:r>
            <a:r>
              <a:rPr lang="en-US" dirty="0" smtClean="0"/>
              <a:t> Avenue to SE 15</a:t>
            </a:r>
            <a:r>
              <a:rPr lang="en-US" baseline="30000" dirty="0" smtClean="0"/>
              <a:t>th</a:t>
            </a:r>
            <a:r>
              <a:rPr lang="en-US" dirty="0" smtClean="0"/>
              <a:t> Avenue</a:t>
            </a:r>
          </a:p>
          <a:p>
            <a:pPr lvl="3"/>
            <a:r>
              <a:rPr lang="en-US" dirty="0" smtClean="0"/>
              <a:t>$2.5 million</a:t>
            </a:r>
          </a:p>
          <a:p>
            <a:pPr lvl="3"/>
            <a:r>
              <a:rPr lang="en-US" dirty="0" smtClean="0"/>
              <a:t>Rank #156 </a:t>
            </a:r>
            <a:r>
              <a:rPr lang="en-US" dirty="0"/>
              <a:t>out of 507 </a:t>
            </a:r>
            <a:r>
              <a:rPr lang="en-US" dirty="0" smtClean="0"/>
              <a:t>projects</a:t>
            </a:r>
          </a:p>
          <a:p>
            <a:pPr lvl="2"/>
            <a:r>
              <a:rPr lang="en-US" dirty="0" smtClean="0"/>
              <a:t>FORT-192: Roadway Improvements on Las Olas Boulevard</a:t>
            </a:r>
          </a:p>
          <a:p>
            <a:pPr lvl="3"/>
            <a:r>
              <a:rPr lang="en-US" dirty="0" smtClean="0"/>
              <a:t>Project Limits: SE 15</a:t>
            </a:r>
            <a:r>
              <a:rPr lang="en-US" baseline="30000" dirty="0" smtClean="0"/>
              <a:t>th</a:t>
            </a:r>
            <a:r>
              <a:rPr lang="en-US" dirty="0" smtClean="0"/>
              <a:t> Avenue to Intracoastal Waterway Bridge</a:t>
            </a:r>
          </a:p>
          <a:p>
            <a:pPr lvl="3"/>
            <a:r>
              <a:rPr lang="en-US" dirty="0" smtClean="0"/>
              <a:t>$37 million</a:t>
            </a:r>
          </a:p>
          <a:p>
            <a:pPr lvl="3"/>
            <a:r>
              <a:rPr lang="en-US" dirty="0" smtClean="0"/>
              <a:t>Rank #169 </a:t>
            </a:r>
            <a:r>
              <a:rPr lang="en-US" dirty="0"/>
              <a:t>out of 507 </a:t>
            </a:r>
            <a:r>
              <a:rPr lang="en-US" dirty="0" smtClean="0"/>
              <a:t>projects</a:t>
            </a:r>
          </a:p>
          <a:p>
            <a:pPr lvl="2"/>
            <a:r>
              <a:rPr lang="en-US" dirty="0" smtClean="0"/>
              <a:t>FORT-173: East Las Olas Street Lights</a:t>
            </a:r>
          </a:p>
          <a:p>
            <a:pPr lvl="3"/>
            <a:r>
              <a:rPr lang="en-US" dirty="0" smtClean="0"/>
              <a:t>Project Limits: SE 10</a:t>
            </a:r>
            <a:r>
              <a:rPr lang="en-US" baseline="30000" dirty="0" smtClean="0"/>
              <a:t>th</a:t>
            </a:r>
            <a:r>
              <a:rPr lang="en-US" dirty="0" smtClean="0"/>
              <a:t> Avenue to SE 15</a:t>
            </a:r>
            <a:r>
              <a:rPr lang="en-US" baseline="30000" dirty="0" smtClean="0"/>
              <a:t>th</a:t>
            </a:r>
            <a:r>
              <a:rPr lang="en-US" dirty="0" smtClean="0"/>
              <a:t> Avenue</a:t>
            </a:r>
          </a:p>
          <a:p>
            <a:pPr lvl="3"/>
            <a:r>
              <a:rPr lang="en-US" dirty="0" smtClean="0"/>
              <a:t>$500,000</a:t>
            </a:r>
          </a:p>
          <a:p>
            <a:pPr lvl="3"/>
            <a:r>
              <a:rPr lang="en-US" dirty="0" smtClean="0"/>
              <a:t>Rank #211 </a:t>
            </a:r>
            <a:r>
              <a:rPr lang="en-US" dirty="0"/>
              <a:t>out of 507 </a:t>
            </a:r>
            <a:r>
              <a:rPr lang="en-US" dirty="0" smtClean="0"/>
              <a:t>projects</a:t>
            </a:r>
          </a:p>
          <a:p>
            <a:pPr lvl="3"/>
            <a:endParaRPr lang="en-US" dirty="0"/>
          </a:p>
          <a:p>
            <a:endParaRPr lang="en-US" dirty="0"/>
          </a:p>
        </p:txBody>
      </p:sp>
    </p:spTree>
    <p:extLst>
      <p:ext uri="{BB962C8B-B14F-4D97-AF65-F5344CB8AC3E}">
        <p14:creationId xmlns:p14="http://schemas.microsoft.com/office/powerpoint/2010/main" val="787957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56346-6849-49CD-9478-5BB559D5B43F}"/>
              </a:ext>
            </a:extLst>
          </p:cNvPr>
          <p:cNvSpPr>
            <a:spLocks noGrp="1"/>
          </p:cNvSpPr>
          <p:nvPr>
            <p:ph type="title"/>
          </p:nvPr>
        </p:nvSpPr>
        <p:spPr/>
        <p:txBody>
          <a:bodyPr>
            <a:norm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Local Funding </a:t>
            </a:r>
            <a:r>
              <a:rPr lang="en-US" sz="3600" b="1" dirty="0">
                <a:latin typeface="Century Gothic" panose="020B0502020202020204" pitchFamily="34" charset="0"/>
              </a:rPr>
              <a:t>Sources </a:t>
            </a:r>
            <a:br>
              <a:rPr lang="en-US" sz="3600" b="1" dirty="0">
                <a:latin typeface="Century Gothic" panose="020B0502020202020204" pitchFamily="34" charset="0"/>
              </a:rPr>
            </a:br>
            <a:endParaRPr lang="en-US" sz="3600" dirty="0"/>
          </a:p>
        </p:txBody>
      </p:sp>
      <p:sp>
        <p:nvSpPr>
          <p:cNvPr id="3" name="Content Placeholder 2">
            <a:extLst>
              <a:ext uri="{FF2B5EF4-FFF2-40B4-BE49-F238E27FC236}">
                <a16:creationId xmlns:a16="http://schemas.microsoft.com/office/drawing/2014/main" id="{62EE7C94-FF42-454B-B0CA-34BFD9431EDA}"/>
              </a:ext>
            </a:extLst>
          </p:cNvPr>
          <p:cNvSpPr>
            <a:spLocks noGrp="1"/>
          </p:cNvSpPr>
          <p:nvPr>
            <p:ph idx="1"/>
          </p:nvPr>
        </p:nvSpPr>
        <p:spPr>
          <a:xfrm>
            <a:off x="733425" y="1181820"/>
            <a:ext cx="10515600" cy="5676180"/>
          </a:xfrm>
        </p:spPr>
        <p:txBody>
          <a:bodyPr>
            <a:normAutofit/>
          </a:bodyPr>
          <a:lstStyle/>
          <a:p>
            <a:r>
              <a:rPr lang="en-US" dirty="0"/>
              <a:t>Broward County Municipal Capital </a:t>
            </a:r>
            <a:r>
              <a:rPr lang="en-US" dirty="0" smtClean="0"/>
              <a:t>Surtax (continued)</a:t>
            </a:r>
            <a:endParaRPr lang="en-US" dirty="0"/>
          </a:p>
          <a:p>
            <a:pPr lvl="2"/>
            <a:r>
              <a:rPr lang="en-US" dirty="0" smtClean="0"/>
              <a:t>FORT-103: ADA Sidewalk Installation and replacement on Las Olas/Sospiro Bridge</a:t>
            </a:r>
          </a:p>
          <a:p>
            <a:pPr lvl="3"/>
            <a:r>
              <a:rPr lang="en-US" dirty="0" smtClean="0"/>
              <a:t>Project Limits: Las Olas Area-wide</a:t>
            </a:r>
          </a:p>
          <a:p>
            <a:pPr lvl="3"/>
            <a:r>
              <a:rPr lang="en-US" dirty="0" smtClean="0"/>
              <a:t>$5 million</a:t>
            </a:r>
          </a:p>
          <a:p>
            <a:pPr lvl="3"/>
            <a:r>
              <a:rPr lang="en-US" dirty="0" smtClean="0"/>
              <a:t>Rank # 394 out of 507 projects</a:t>
            </a:r>
          </a:p>
          <a:p>
            <a:pPr marL="228600" lvl="1">
              <a:spcBef>
                <a:spcPts val="1000"/>
              </a:spcBef>
            </a:pPr>
            <a:r>
              <a:rPr lang="en-US" sz="2800" dirty="0"/>
              <a:t>Tax increment </a:t>
            </a:r>
            <a:r>
              <a:rPr lang="en-US" sz="2800" dirty="0" smtClean="0"/>
              <a:t>Financing (</a:t>
            </a:r>
            <a:r>
              <a:rPr lang="en-US" sz="2800" dirty="0" smtClean="0"/>
              <a:t>TIF</a:t>
            </a:r>
            <a:r>
              <a:rPr lang="en-US" sz="2800" dirty="0" smtClean="0"/>
              <a:t>) </a:t>
            </a:r>
          </a:p>
          <a:p>
            <a:pPr lvl="1"/>
            <a:r>
              <a:rPr lang="en-US" sz="2000" dirty="0"/>
              <a:t>Utilizes new property tax revenues generated by private redevelopment to invest in public infrastructure in the same area.</a:t>
            </a:r>
          </a:p>
          <a:p>
            <a:pPr marL="228600" lvl="1">
              <a:spcBef>
                <a:spcPts val="1000"/>
              </a:spcBef>
            </a:pPr>
            <a:r>
              <a:rPr lang="en-US" sz="2800" dirty="0" smtClean="0"/>
              <a:t>Special Taxing District</a:t>
            </a:r>
          </a:p>
          <a:p>
            <a:pPr marL="685800" lvl="2">
              <a:spcBef>
                <a:spcPts val="1000"/>
              </a:spcBef>
            </a:pPr>
            <a:r>
              <a:rPr lang="en-US" dirty="0" smtClean="0"/>
              <a:t>A special assessment on a specific taxing area to fund improvements</a:t>
            </a:r>
            <a:endParaRPr lang="en-US" dirty="0"/>
          </a:p>
          <a:p>
            <a:pPr lvl="1"/>
            <a:endParaRPr lang="en-US" dirty="0" smtClean="0"/>
          </a:p>
          <a:p>
            <a:pPr lvl="3"/>
            <a:endParaRPr lang="en-US" dirty="0"/>
          </a:p>
          <a:p>
            <a:endParaRPr lang="en-US" dirty="0"/>
          </a:p>
        </p:txBody>
      </p:sp>
    </p:spTree>
    <p:extLst>
      <p:ext uri="{BB962C8B-B14F-4D97-AF65-F5344CB8AC3E}">
        <p14:creationId xmlns:p14="http://schemas.microsoft.com/office/powerpoint/2010/main" val="167495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2BEF0A-9470-4C01-B5C0-6E854D47B0A0}"/>
              </a:ext>
            </a:extLst>
          </p:cNvPr>
          <p:cNvSpPr>
            <a:spLocks noGrp="1"/>
          </p:cNvSpPr>
          <p:nvPr>
            <p:ph idx="1"/>
          </p:nvPr>
        </p:nvSpPr>
        <p:spPr>
          <a:xfrm>
            <a:off x="517236" y="822960"/>
            <a:ext cx="11148508" cy="5467004"/>
          </a:xfrm>
        </p:spPr>
        <p:txBody>
          <a:bodyPr>
            <a:normAutofit/>
          </a:bodyPr>
          <a:lstStyle/>
          <a:p>
            <a:r>
              <a:rPr lang="en-US" sz="3600" dirty="0"/>
              <a:t>Business sponsorships</a:t>
            </a:r>
          </a:p>
          <a:p>
            <a:pPr lvl="1"/>
            <a:r>
              <a:rPr lang="en-US" sz="2800" dirty="0"/>
              <a:t>Individual contributions from Las Olas </a:t>
            </a:r>
            <a:r>
              <a:rPr lang="en-US" sz="2800" dirty="0" smtClean="0"/>
              <a:t>businesses</a:t>
            </a:r>
          </a:p>
          <a:p>
            <a:pPr marL="0" indent="0">
              <a:buNone/>
            </a:pPr>
            <a:endParaRPr lang="en-US" dirty="0"/>
          </a:p>
          <a:p>
            <a:pPr marL="0" indent="0">
              <a:buNone/>
            </a:pPr>
            <a:endParaRPr lang="en-US" dirty="0"/>
          </a:p>
        </p:txBody>
      </p:sp>
      <p:sp>
        <p:nvSpPr>
          <p:cNvPr id="4" name="TextBox 3">
            <a:extLst>
              <a:ext uri="{FF2B5EF4-FFF2-40B4-BE49-F238E27FC236}">
                <a16:creationId xmlns:a16="http://schemas.microsoft.com/office/drawing/2014/main" id="{E197AE32-AA8E-44DA-AD75-38677925C637}"/>
              </a:ext>
            </a:extLst>
          </p:cNvPr>
          <p:cNvSpPr txBox="1"/>
          <p:nvPr/>
        </p:nvSpPr>
        <p:spPr>
          <a:xfrm>
            <a:off x="304799" y="-36731"/>
            <a:ext cx="7960520" cy="646331"/>
          </a:xfrm>
          <a:prstGeom prst="rect">
            <a:avLst/>
          </a:prstGeom>
          <a:noFill/>
        </p:spPr>
        <p:txBody>
          <a:bodyPr wrap="square" rtlCol="0">
            <a:spAutoFit/>
          </a:bodyPr>
          <a:lstStyle/>
          <a:p>
            <a:r>
              <a:rPr lang="en-US" sz="3600" b="1" dirty="0">
                <a:latin typeface="Century Gothic" panose="020B0502020202020204" pitchFamily="34" charset="0"/>
              </a:rPr>
              <a:t>Possible </a:t>
            </a:r>
            <a:r>
              <a:rPr lang="en-US" sz="3600" b="1" dirty="0" smtClean="0">
                <a:latin typeface="Century Gothic" panose="020B0502020202020204" pitchFamily="34" charset="0"/>
              </a:rPr>
              <a:t>Private Funding </a:t>
            </a:r>
            <a:r>
              <a:rPr lang="en-US" sz="3600" b="1" dirty="0">
                <a:latin typeface="Century Gothic" panose="020B0502020202020204" pitchFamily="34" charset="0"/>
              </a:rPr>
              <a:t>Sources </a:t>
            </a:r>
          </a:p>
        </p:txBody>
      </p:sp>
    </p:spTree>
    <p:extLst>
      <p:ext uri="{BB962C8B-B14F-4D97-AF65-F5344CB8AC3E}">
        <p14:creationId xmlns:p14="http://schemas.microsoft.com/office/powerpoint/2010/main" val="4008235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672</Words>
  <Application>Microsoft Office PowerPoint</Application>
  <PresentationFormat>Widescreen</PresentationFormat>
  <Paragraphs>64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Office Theme</vt:lpstr>
      <vt:lpstr>PowerPoint Presentation</vt:lpstr>
      <vt:lpstr>Possible Federal Funding Sources  </vt:lpstr>
      <vt:lpstr>PowerPoint Presentation</vt:lpstr>
      <vt:lpstr>PowerPoint Presentation</vt:lpstr>
      <vt:lpstr>Possible Local Funding Sources  </vt:lpstr>
      <vt:lpstr>Possible Local Funding Sources  </vt:lpstr>
      <vt:lpstr>PowerPoint Presentation</vt:lpstr>
    </vt:vector>
  </TitlesOfParts>
  <Company>BROWARD METROPOLITAN PLANNING ORG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Darci L. Mayer</dc:creator>
  <cp:lastModifiedBy>Darci L. Mayer</cp:lastModifiedBy>
  <cp:revision>40</cp:revision>
  <dcterms:created xsi:type="dcterms:W3CDTF">2020-08-13T12:21:46Z</dcterms:created>
  <dcterms:modified xsi:type="dcterms:W3CDTF">2020-08-20T17:54:51Z</dcterms:modified>
</cp:coreProperties>
</file>