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77" r:id="rId4"/>
    <p:sldId id="279" r:id="rId5"/>
    <p:sldId id="258" r:id="rId6"/>
    <p:sldId id="267" r:id="rId7"/>
    <p:sldId id="268" r:id="rId8"/>
    <p:sldId id="269" r:id="rId9"/>
    <p:sldId id="259" r:id="rId10"/>
    <p:sldId id="270" r:id="rId11"/>
    <p:sldId id="266" r:id="rId12"/>
    <p:sldId id="271" r:id="rId13"/>
    <p:sldId id="272" r:id="rId14"/>
    <p:sldId id="273" r:id="rId15"/>
    <p:sldId id="260" r:id="rId16"/>
    <p:sldId id="261" r:id="rId17"/>
    <p:sldId id="274" r:id="rId18"/>
    <p:sldId id="262" r:id="rId19"/>
    <p:sldId id="263" r:id="rId20"/>
    <p:sldId id="264" r:id="rId21"/>
    <p:sldId id="275" r:id="rId22"/>
    <p:sldId id="276" r:id="rId23"/>
    <p:sldId id="265" r:id="rId24"/>
  </p:sldIdLst>
  <p:sldSz cx="12192000" cy="6858000"/>
  <p:notesSz cx="7315200" cy="96012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3A3"/>
    <a:srgbClr val="1F1F95"/>
    <a:srgbClr val="FDF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9" autoAdjust="0"/>
    <p:restoredTop sz="93838" autoAdjust="0"/>
  </p:normalViewPr>
  <p:slideViewPr>
    <p:cSldViewPr snapToGrid="0">
      <p:cViewPr varScale="1">
        <p:scale>
          <a:sx n="80" d="100"/>
          <a:sy n="80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AE3FC5F6-7CB1-415B-B3F1-9532F3D0C53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1FFB597-D54F-4039-A5B8-0DDDD348A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FB597-D54F-4039-A5B8-0DDDD348A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70D3-4716-4381-8F90-509CC617F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8ED10-B64F-4E50-854C-A7D1628CD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9106-4A2C-4641-9D64-DC74769B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53EB-94E7-4230-8462-480C516B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DE2C-FD33-4A54-9F63-138550BC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8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8C4B-099B-410A-80FB-17D93EFE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03768-ECD6-4C62-B1CB-3F04B695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20C1-B13A-451F-8573-6E911E2C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FB42C-E362-4B37-A092-73DCF1BD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6A7BF-B955-40EF-9F57-4BD61F8A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69A74-2345-4DFD-9C39-7DEC5531D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3A387-E858-4C18-8D67-0A138B16A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78BA-BF65-4DA3-84CA-FB4E60C3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2D475-B2C1-4422-828E-C4C221FB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4BE8-7827-4FA4-9234-B798A3EB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FAEC-8537-4E07-8D71-700EE205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963D9-312F-4EDB-BD67-C165AC44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7B21-86D3-4339-8B70-69AABC1D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D7308-6AB4-4CAE-8524-3941456F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92D8-8003-43A2-A9E4-B2038327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639E-80A4-40F1-B3B0-CDAE21D1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BB7D2-E5B8-4D3D-9D05-462B6F0AB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7DCD-6888-41A5-8E77-3A286BF3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BAE6-BFCB-4F0C-83CC-B35B2554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3BCB2-0CB2-496F-B258-F9166692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9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6BA8-E881-433F-A661-7C1BC685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ACDA-CF93-4663-9848-10CA2A180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01797-2C08-4F63-8E51-20B254290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E5EFB-B384-409B-888D-21978FB6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0F908-EA6C-4F32-8702-515ECC0A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AEBB-45E5-4998-96BC-4710E0F4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4E82-C50B-4563-9DDC-A7B3F41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F9161-DA89-48C1-8ADD-02A1D210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71855-8481-4699-8230-E0DC0C766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891CF-91F5-46C6-AB3D-B695F6BF1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620A8-5670-464F-9E0F-0304E1B16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A6679-AD32-449C-B4E6-AF05C201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9F550-C496-4C80-B31C-120BBC0D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F180C-FE15-4523-80E4-DC98DC93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4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3F1C-C9CF-4B08-BDBA-DE1D22B6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73E86-7610-4267-BF3A-8700EB22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FA4C1-D240-44A4-BCCD-26122485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B467C-7864-4269-AA1C-D7720854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1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72DAB-E516-4F87-B925-89C25DEA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A37B6-D557-40DE-9E7F-1CAF13E8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CE0E-DE16-46F7-AD3C-A274E9B2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F44B-6330-4043-89FD-3F62919C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6B16-15E6-4CE4-AE1A-F5894D4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05C63-DB31-4327-957F-3E43BF2CD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E0806-7AE9-450C-A375-0C728262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6EC5-F518-43DF-9F09-C4583E25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39976-1D64-4894-AE63-0A29C528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4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4BB1-8A19-40F2-993D-4BCFA5EC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8D687-13BF-425A-803F-389DDB89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4048B-A5E9-455E-9C2A-AC487E4D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D4D74-9190-4552-88F2-37234ABB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EF1B5-48BE-4B90-B83B-E109B11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D52A8-5624-41C4-94CC-10AA69E4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5527A-8896-49AC-A3FE-12EA5ECA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3949-C988-4C34-8D0A-3A77C94C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B21A-BF2B-483E-8C42-8BD880279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CDB5-F7E2-4BAF-AE09-AA4D584ECD87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121D-0F23-43C8-88EA-9905BF859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92D-9F23-44AA-B64D-EC495877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A9EF-E496-4CE9-BCAA-181714A9E2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06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1">
            <a:extLst>
              <a:ext uri="{FF2B5EF4-FFF2-40B4-BE49-F238E27FC236}">
                <a16:creationId xmlns:a16="http://schemas.microsoft.com/office/drawing/2014/main" id="{8B57287B-1D07-4BF6-97F1-206BA93F8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18D-0417-417D-8CC3-9CF4FD78F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62DC2-FFE0-4B6A-97F4-849C4A45DACC}"/>
              </a:ext>
            </a:extLst>
          </p:cNvPr>
          <p:cNvSpPr txBox="1">
            <a:spLocks/>
          </p:cNvSpPr>
          <p:nvPr/>
        </p:nvSpPr>
        <p:spPr>
          <a:xfrm>
            <a:off x="1314098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B3F5A-30C0-490C-A617-B44D35639931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697062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43 miles of sewer mains assessed and 1,000 manholes evaluated for potential issues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36 miles of sewers have been lined to </a:t>
            </a:r>
            <a:b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prevent inflow and infiltration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Complete assessment of entire sewer force main system to be completed by March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Complete all work required under consent order well ahead of deadline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FBE5C4-F14C-477A-A0B3-F9F44ED93498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CC237-C660-49CF-9D17-8A352D00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18D-0417-417D-8CC3-9CF4FD78F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62DC2-FFE0-4B6A-97F4-849C4A45DACC}"/>
              </a:ext>
            </a:extLst>
          </p:cNvPr>
          <p:cNvSpPr txBox="1">
            <a:spLocks/>
          </p:cNvSpPr>
          <p:nvPr/>
        </p:nvSpPr>
        <p:spPr>
          <a:xfrm>
            <a:off x="1314098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B3F5A-30C0-490C-A617-B44D35639931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77681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$177 million committed for 118 miles of new pipe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$20 million committed to rehabilitate 29 pump stations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$52 million committed for upgrades at the wastewater treatment plant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Work on 3,000-foot deep injection wells to be completed in March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US" dirty="0">
              <a:solidFill>
                <a:srgbClr val="1F1F9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FBE5C4-F14C-477A-A0B3-F9F44ED93498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CC237-C660-49CF-9D17-8A352D00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18D-0417-417D-8CC3-9CF4FD78F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62DC2-FFE0-4B6A-97F4-849C4A45DACC}"/>
              </a:ext>
            </a:extLst>
          </p:cNvPr>
          <p:cNvSpPr txBox="1">
            <a:spLocks/>
          </p:cNvSpPr>
          <p:nvPr/>
        </p:nvSpPr>
        <p:spPr>
          <a:xfrm>
            <a:off x="1314098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B3F5A-30C0-490C-A617-B44D35639931}"/>
              </a:ext>
            </a:extLst>
          </p:cNvPr>
          <p:cNvSpPr txBox="1">
            <a:spLocks/>
          </p:cNvSpPr>
          <p:nvPr/>
        </p:nvSpPr>
        <p:spPr>
          <a:xfrm>
            <a:off x="446937" y="1442016"/>
            <a:ext cx="8709419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Accelerate construction program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Water and sewer impact fees paid by developers were raised for first time since 2005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Sewer impact fee paid by developers tripled; water impact fee increased by 40 percent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Reinvest new revenue into system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Review other impact fees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FBE5C4-F14C-477A-A0B3-F9F44ED93498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CC237-C660-49CF-9D17-8A352D00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18D-0417-417D-8CC3-9CF4FD78F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62DC2-FFE0-4B6A-97F4-849C4A45DACC}"/>
              </a:ext>
            </a:extLst>
          </p:cNvPr>
          <p:cNvSpPr txBox="1">
            <a:spLocks/>
          </p:cNvSpPr>
          <p:nvPr/>
        </p:nvSpPr>
        <p:spPr>
          <a:xfrm>
            <a:off x="1314098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B3F5A-30C0-490C-A617-B44D35639931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77681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Ensure downtown has the capacity to meet development trends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Adding pump stations and redistributing wastewater flow 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New downtown pump station will add 1 million gallons of additional daily  sewage capacity to downtown area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US" dirty="0">
              <a:solidFill>
                <a:srgbClr val="1F1F9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FBE5C4-F14C-477A-A0B3-F9F44ED93498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CC237-C660-49CF-9D17-8A352D00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E4182-2D04-4E8B-BDFE-F03B995E94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B8A139-3A67-478E-82B2-0A955EA7073D}"/>
              </a:ext>
            </a:extLst>
          </p:cNvPr>
          <p:cNvSpPr txBox="1">
            <a:spLocks/>
          </p:cNvSpPr>
          <p:nvPr/>
        </p:nvSpPr>
        <p:spPr>
          <a:xfrm>
            <a:off x="1299584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WATER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AE6561-D9BC-4BC8-B236-18A11A28F0B7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087462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Replacement of 60-year-old Fiveash Water Treatment Plant is a top priority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Interest in public/private solution to bring efficiency, stable costs, guaranteed maintenance, and better water quality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City has shown cooperative arrangements can work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DC4FC-9886-4630-B55A-B8D194BA42F1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1315DE-CB31-4784-B0E7-D2556846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82900"/>
            <a:ext cx="664736" cy="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795 Infrastructure Campaign_Powerpoint-5">
            <a:extLst>
              <a:ext uri="{FF2B5EF4-FFF2-40B4-BE49-F238E27FC236}">
                <a16:creationId xmlns:a16="http://schemas.microsoft.com/office/drawing/2014/main" id="{7ACF672E-FE22-44CA-9918-7871EEA54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6B8A139-3A67-478E-82B2-0A955EA7073D}"/>
              </a:ext>
            </a:extLst>
          </p:cNvPr>
          <p:cNvSpPr txBox="1">
            <a:spLocks/>
          </p:cNvSpPr>
          <p:nvPr/>
        </p:nvSpPr>
        <p:spPr>
          <a:xfrm>
            <a:off x="1299584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WATER SYSTEM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AE6561-D9BC-4BC8-B236-18A11A28F0B7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087462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Four miles of new water mains completed in Croissant Park and Lake Estates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Five miles of new water mains being installed in Victoria Park and </a:t>
            </a:r>
            <a:b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Bermuda Riviera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$53 million committed for 60 miles of new water mains throughout the City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DC4FC-9886-4630-B55A-B8D194BA42F1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1315DE-CB31-4784-B0E7-D25568468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82900"/>
            <a:ext cx="664736" cy="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37ED0-041E-49AC-AE5C-3F3D5187A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2AFF82-8FD1-4682-836B-F854CF905899}"/>
              </a:ext>
            </a:extLst>
          </p:cNvPr>
          <p:cNvSpPr txBox="1">
            <a:spLocks/>
          </p:cNvSpPr>
          <p:nvPr/>
        </p:nvSpPr>
        <p:spPr>
          <a:xfrm>
            <a:off x="1299584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WATER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F46A9-65EE-45D2-BE7B-E74CFEB771CA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312749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Mapped 11,224 water distribution valves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Commission approved funding to re-establish a public works crew dedicated to testing and maintaining valves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Computerized modeling of entire water system underway to identify improvements needed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Installed 22 auto-flushing devices; will add 50 more within the next year to remove sediment deposits from pipes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US" dirty="0">
              <a:solidFill>
                <a:srgbClr val="1F1F9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92B4C-4291-48CE-ABDE-0A601E141B7B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072D41-6198-4052-9749-D6A636AC5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82900"/>
            <a:ext cx="664736" cy="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4479E-F8EE-4168-8650-62FEA61EB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2AFF82-8FD1-4682-836B-F854CF905899}"/>
              </a:ext>
            </a:extLst>
          </p:cNvPr>
          <p:cNvSpPr txBox="1">
            <a:spLocks/>
          </p:cNvSpPr>
          <p:nvPr/>
        </p:nvSpPr>
        <p:spPr>
          <a:xfrm>
            <a:off x="1299584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WATER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CF46A9-65EE-45D2-BE7B-E74CFEB771CA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272992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Upgrading interconnections with city of Pompano Beach for added redundancy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Joining with other local governments in the C-51 Reservoir alternative water supply project to help ensure an adequate water supply for the future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Purchased 3 million gallons of water a day with an option for another 3 million gallons</a:t>
            </a:r>
          </a:p>
          <a:p>
            <a:pPr marL="450850" indent="-450850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Upgrading water meter technology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92B4C-4291-48CE-ABDE-0A601E141B7B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E072D41-6198-4052-9749-D6A636AC5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82900"/>
            <a:ext cx="664736" cy="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6">
            <a:extLst>
              <a:ext uri="{FF2B5EF4-FFF2-40B4-BE49-F238E27FC236}">
                <a16:creationId xmlns:a16="http://schemas.microsoft.com/office/drawing/2014/main" id="{CCE1ED8B-2FA9-4D5B-8F5C-90F270D18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6C1C32-AE8A-409C-9293-072D408E0AFA}"/>
              </a:ext>
            </a:extLst>
          </p:cNvPr>
          <p:cNvSpPr txBox="1">
            <a:spLocks/>
          </p:cNvSpPr>
          <p:nvPr/>
        </p:nvSpPr>
        <p:spPr>
          <a:xfrm>
            <a:off x="134312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STORMWATER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2803A9-F9E6-444D-8F10-580371DE1BF5}"/>
              </a:ext>
            </a:extLst>
          </p:cNvPr>
          <p:cNvSpPr txBox="1">
            <a:spLocks/>
          </p:cNvSpPr>
          <p:nvPr/>
        </p:nvSpPr>
        <p:spPr>
          <a:xfrm>
            <a:off x="446937" y="1442016"/>
            <a:ext cx="8043919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Progress is being made on addressing the effects of climate change, high tides and sea level rise in low-lying areas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165 tidal valves have been installed in areas prone to tidal flooding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Installing catch basins and drainage pipes 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Elevating public seawalls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22E9E-D657-4DCD-9503-F5508E5A140F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07839-30AA-4F9E-80EF-450C8EF0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1119"/>
            <a:ext cx="823618" cy="7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7">
            <a:extLst>
              <a:ext uri="{FF2B5EF4-FFF2-40B4-BE49-F238E27FC236}">
                <a16:creationId xmlns:a16="http://schemas.microsoft.com/office/drawing/2014/main" id="{4472B84B-1CA8-4469-8ED5-C5F4F8E41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041E0A-B073-425F-898C-A8D883701DB4}"/>
              </a:ext>
            </a:extLst>
          </p:cNvPr>
          <p:cNvSpPr txBox="1">
            <a:spLocks/>
          </p:cNvSpPr>
          <p:nvPr/>
        </p:nvSpPr>
        <p:spPr>
          <a:xfrm>
            <a:off x="134312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STORMWATER SYSTEM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AD317E-A824-4D25-A55C-B71634399D0E}"/>
              </a:ext>
            </a:extLst>
          </p:cNvPr>
          <p:cNvSpPr txBox="1">
            <a:spLocks/>
          </p:cNvSpPr>
          <p:nvPr/>
        </p:nvSpPr>
        <p:spPr>
          <a:xfrm>
            <a:off x="446937" y="1442016"/>
            <a:ext cx="8956555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Investing $200 million for stormwater pump stations, exfiltration trenches, catch basins, stormwater pipes, permeable pavement, swales, and force mains in seven key areas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Repairing or rehabilitating 22 miles of stormwater pipes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Installing another 129 tidal control valves 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Building seven new pump stations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48E19D-7F7A-422E-A9CD-73F289E41673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F4E2571-71E0-44BC-AB08-7CA98D924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1119"/>
            <a:ext cx="823618" cy="7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3F537-0925-43C1-8F27-8336EDAF9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8D616F-3AB0-4CD4-9CC1-966232A7A9DC}"/>
              </a:ext>
            </a:extLst>
          </p:cNvPr>
          <p:cNvSpPr txBox="1">
            <a:spLocks/>
          </p:cNvSpPr>
          <p:nvPr/>
        </p:nvSpPr>
        <p:spPr>
          <a:xfrm>
            <a:off x="752284" y="896816"/>
            <a:ext cx="6140886" cy="50643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2923A3"/>
                </a:solidFill>
                <a:latin typeface="Century Gothic" panose="020B0502020202020204" pitchFamily="34" charset="0"/>
              </a:rPr>
              <a:t>Welcome to the </a:t>
            </a:r>
            <a:br>
              <a:rPr lang="en-US" sz="3600" dirty="0">
                <a:solidFill>
                  <a:srgbClr val="2923A3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2923A3"/>
                </a:solidFill>
                <a:latin typeface="Century Gothic" panose="020B0502020202020204" pitchFamily="34" charset="0"/>
              </a:rPr>
              <a:t>City of Fort Lauderdale Infrastructure Update.</a:t>
            </a:r>
          </a:p>
          <a:p>
            <a:pPr>
              <a:lnSpc>
                <a:spcPct val="110000"/>
              </a:lnSpc>
            </a:pP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If you would like to submit a question, please complete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a card and return it to the registration table in the 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rear of the Chambers.</a:t>
            </a:r>
          </a:p>
        </p:txBody>
      </p:sp>
    </p:spTree>
    <p:extLst>
      <p:ext uri="{BB962C8B-B14F-4D97-AF65-F5344CB8AC3E}">
        <p14:creationId xmlns:p14="http://schemas.microsoft.com/office/powerpoint/2010/main" val="19391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3F537-0925-43C1-8F27-8336EDAF9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8D616F-3AB0-4CD4-9CC1-966232A7A9DC}"/>
              </a:ext>
            </a:extLst>
          </p:cNvPr>
          <p:cNvSpPr txBox="1">
            <a:spLocks/>
          </p:cNvSpPr>
          <p:nvPr/>
        </p:nvSpPr>
        <p:spPr>
          <a:xfrm>
            <a:off x="134312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URGENCY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175EFA-37FB-4CCD-BCF5-3FD35F3FC281}"/>
              </a:ext>
            </a:extLst>
          </p:cNvPr>
          <p:cNvSpPr txBox="1">
            <a:spLocks/>
          </p:cNvSpPr>
          <p:nvPr/>
        </p:nvSpPr>
        <p:spPr>
          <a:xfrm>
            <a:off x="446936" y="1442016"/>
            <a:ext cx="7955659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Investing more than $600 million in infrastructure improvements in less than five years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Taking a comprehensive, holistic approach to project management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Expediting work by bundling projects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Using a variety of procurement strategies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E54D08-C7B1-4397-A345-28EE29DCF43C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4B3BBA-0CAA-48D0-A9DE-1D880F479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9" y="191119"/>
            <a:ext cx="749195" cy="7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3F537-0925-43C1-8F27-8336EDAF9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8D616F-3AB0-4CD4-9CC1-966232A7A9DC}"/>
              </a:ext>
            </a:extLst>
          </p:cNvPr>
          <p:cNvSpPr txBox="1">
            <a:spLocks/>
          </p:cNvSpPr>
          <p:nvPr/>
        </p:nvSpPr>
        <p:spPr>
          <a:xfrm>
            <a:off x="134312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URGENCY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175EFA-37FB-4CCD-BCF5-3FD35F3FC281}"/>
              </a:ext>
            </a:extLst>
          </p:cNvPr>
          <p:cNvSpPr txBox="1">
            <a:spLocks/>
          </p:cNvSpPr>
          <p:nvPr/>
        </p:nvSpPr>
        <p:spPr>
          <a:xfrm>
            <a:off x="446937" y="1442016"/>
            <a:ext cx="7927806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Moving forward with a sense of urgency; ensuring that no section of the city is </a:t>
            </a:r>
            <a:b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left behind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Fort Lauderdale will have the utility infrastructure that a modern metropolitan area expects and deserves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US" dirty="0">
              <a:solidFill>
                <a:srgbClr val="1F1F95"/>
              </a:solidFill>
              <a:latin typeface="Century Gothic" panose="020B0502020202020204" pitchFamily="34" charset="0"/>
            </a:endParaRP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endParaRPr lang="en-US" dirty="0">
              <a:solidFill>
                <a:srgbClr val="1F1F95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E54D08-C7B1-4397-A345-28EE29DCF43C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8375A4-C389-43A8-8AB3-D654021B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9" y="191119"/>
            <a:ext cx="749195" cy="7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3F537-0925-43C1-8F27-8336EDAF9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8D616F-3AB0-4CD4-9CC1-966232A7A9DC}"/>
              </a:ext>
            </a:extLst>
          </p:cNvPr>
          <p:cNvSpPr txBox="1">
            <a:spLocks/>
          </p:cNvSpPr>
          <p:nvPr/>
        </p:nvSpPr>
        <p:spPr>
          <a:xfrm>
            <a:off x="738216" y="2394541"/>
            <a:ext cx="8308872" cy="23462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Century Gothic" panose="020B0502020202020204" pitchFamily="34" charset="0"/>
              </a:rPr>
              <a:t>Questions </a:t>
            </a:r>
          </a:p>
          <a:p>
            <a:r>
              <a:rPr lang="en-US" sz="7200" dirty="0">
                <a:latin typeface="Century Gothic" panose="020B0502020202020204" pitchFamily="34" charset="0"/>
              </a:rPr>
              <a:t>and Answers </a:t>
            </a:r>
          </a:p>
        </p:txBody>
      </p:sp>
    </p:spTree>
    <p:extLst>
      <p:ext uri="{BB962C8B-B14F-4D97-AF65-F5344CB8AC3E}">
        <p14:creationId xmlns:p14="http://schemas.microsoft.com/office/powerpoint/2010/main" val="26816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9">
            <a:extLst>
              <a:ext uri="{FF2B5EF4-FFF2-40B4-BE49-F238E27FC236}">
                <a16:creationId xmlns:a16="http://schemas.microsoft.com/office/drawing/2014/main" id="{D7D6D71D-095A-43BC-B953-7A88ECCDA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3F537-0925-43C1-8F27-8336EDAF91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F276A7-CADB-41ED-8806-6CFDCB8BBAB0}"/>
              </a:ext>
            </a:extLst>
          </p:cNvPr>
          <p:cNvSpPr txBox="1">
            <a:spLocks/>
          </p:cNvSpPr>
          <p:nvPr/>
        </p:nvSpPr>
        <p:spPr>
          <a:xfrm>
            <a:off x="446937" y="1408655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74AB45-3D93-4805-8D79-3258012EDF93}"/>
              </a:ext>
            </a:extLst>
          </p:cNvPr>
          <p:cNvSpPr txBox="1">
            <a:spLocks/>
          </p:cNvSpPr>
          <p:nvPr/>
        </p:nvSpPr>
        <p:spPr>
          <a:xfrm>
            <a:off x="446937" y="2580352"/>
            <a:ext cx="6774957" cy="2738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sz="3600" dirty="0">
                <a:solidFill>
                  <a:srgbClr val="1F1F95"/>
                </a:solidFill>
                <a:latin typeface="Century Gothic" panose="020B0502020202020204" pitchFamily="34" charset="0"/>
              </a:rPr>
              <a:t>Infrastructure Update from Mayor Dean J. </a:t>
            </a:r>
            <a:r>
              <a:rPr lang="en-US" sz="3600" dirty="0" err="1">
                <a:solidFill>
                  <a:srgbClr val="1F1F95"/>
                </a:solidFill>
                <a:latin typeface="Century Gothic" panose="020B0502020202020204" pitchFamily="34" charset="0"/>
              </a:rPr>
              <a:t>Trantalis</a:t>
            </a:r>
            <a:endParaRPr lang="en-US" sz="3600" dirty="0">
              <a:solidFill>
                <a:srgbClr val="1F1F95"/>
              </a:solidFill>
              <a:latin typeface="Century Gothic" panose="020B0502020202020204" pitchFamily="34" charset="0"/>
            </a:endParaRPr>
          </a:p>
          <a:p>
            <a:pPr marL="569913" indent="-569913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sz="3600" dirty="0">
                <a:solidFill>
                  <a:srgbClr val="1F1F95"/>
                </a:solidFill>
                <a:latin typeface="Century Gothic" panose="020B0502020202020204" pitchFamily="34" charset="0"/>
              </a:rPr>
              <a:t>Questions and Answers</a:t>
            </a:r>
          </a:p>
          <a:p>
            <a:pPr marL="569913" indent="-569913">
              <a:lnSpc>
                <a:spcPct val="1000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sz="3600" dirty="0">
                <a:solidFill>
                  <a:srgbClr val="1F1F95"/>
                </a:solidFill>
                <a:latin typeface="Century Gothic" panose="020B0502020202020204" pitchFamily="34" charset="0"/>
              </a:rPr>
              <a:t>Open House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3383EF-A4D8-4735-9C54-DE941FBC8D42}"/>
              </a:ext>
            </a:extLst>
          </p:cNvPr>
          <p:cNvCxnSpPr>
            <a:cxnSpLocks/>
          </p:cNvCxnSpPr>
          <p:nvPr/>
        </p:nvCxnSpPr>
        <p:spPr>
          <a:xfrm>
            <a:off x="446938" y="2270450"/>
            <a:ext cx="6616335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1">
            <a:extLst>
              <a:ext uri="{FF2B5EF4-FFF2-40B4-BE49-F238E27FC236}">
                <a16:creationId xmlns:a16="http://schemas.microsoft.com/office/drawing/2014/main" id="{8B57287B-1D07-4BF6-97F1-206BA93F8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795 Infrastructure Campaign_Powerpoint-2">
            <a:extLst>
              <a:ext uri="{FF2B5EF4-FFF2-40B4-BE49-F238E27FC236}">
                <a16:creationId xmlns:a16="http://schemas.microsoft.com/office/drawing/2014/main" id="{02988935-EEA3-401B-8117-E189EE8F5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3AA888-8A25-48EC-884E-E095BF48EC1D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3777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Our commitment to bring this city’s aging infrastructure into the modern era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Invest as much as possible as fast possible in sewer system, water, and stormwater utilities 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Plans are in place for major undertakings to address infrastructure needs over the next five years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61673-D329-4E60-90D0-8D11CEC3C877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5442C-CDCD-423F-A9D0-6348A2B62923}"/>
              </a:ext>
            </a:extLst>
          </p:cNvPr>
          <p:cNvGrpSpPr/>
          <p:nvPr/>
        </p:nvGrpSpPr>
        <p:grpSpPr>
          <a:xfrm>
            <a:off x="411050" y="181471"/>
            <a:ext cx="9168378" cy="800597"/>
            <a:chOff x="411050" y="181471"/>
            <a:chExt cx="9168378" cy="800597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3268BF9-5029-41F9-9426-4004A5B2A727}"/>
                </a:ext>
              </a:extLst>
            </p:cNvPr>
            <p:cNvSpPr txBox="1">
              <a:spLocks/>
            </p:cNvSpPr>
            <p:nvPr/>
          </p:nvSpPr>
          <p:spPr>
            <a:xfrm>
              <a:off x="1270556" y="270320"/>
              <a:ext cx="8308872" cy="71174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rgbClr val="00B0F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Century Gothic" panose="020B0502020202020204" pitchFamily="34" charset="0"/>
                </a:rPr>
                <a:t>COMMITMENT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8BB6AB-9FF8-469A-8C2F-485303AEB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50" y="181471"/>
              <a:ext cx="766662" cy="766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9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88935-EEA3-401B-8117-E189EE8F5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3AA888-8A25-48EC-884E-E095BF48EC1D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3777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$3.5 million emergency project underway </a:t>
            </a:r>
            <a:b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to replace section of failing sewer pipe in </a:t>
            </a:r>
            <a:b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Rio Vista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Once installed, the above ground bypass will be removed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Work expected to be completed in 90 days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61673-D329-4E60-90D0-8D11CEC3C877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3268BF9-5029-41F9-9426-4004A5B2A727}"/>
              </a:ext>
            </a:extLst>
          </p:cNvPr>
          <p:cNvSpPr txBox="1">
            <a:spLocks/>
          </p:cNvSpPr>
          <p:nvPr/>
        </p:nvSpPr>
        <p:spPr>
          <a:xfrm>
            <a:off x="127055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FE4105-3CF2-49B7-AD65-39EBD3AEB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88935-EEA3-401B-8117-E189EE8F5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3AA888-8A25-48EC-884E-E095BF48EC1D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3777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Approved $65 million to replace the entire wastewater collection line from Coral Ridge Country Club to the treatment plant at Port Everglades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Innovative approach using two contractors to accomplish project in 18 months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Revitalize old pipe to serve as essential backup 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61673-D329-4E60-90D0-8D11CEC3C877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3268BF9-5029-41F9-9426-4004A5B2A727}"/>
              </a:ext>
            </a:extLst>
          </p:cNvPr>
          <p:cNvSpPr txBox="1">
            <a:spLocks/>
          </p:cNvSpPr>
          <p:nvPr/>
        </p:nvSpPr>
        <p:spPr>
          <a:xfrm>
            <a:off x="127055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AE0E9-1A96-4D00-A57E-B8944E0C5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215407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88935-EEA3-401B-8117-E189EE8F5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3AA888-8A25-48EC-884E-E095BF48EC1D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377748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Four major sewer projects underway</a:t>
            </a:r>
          </a:p>
          <a:p>
            <a:pPr marL="908050" lvl="1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Rio Vista emergency force main replacement</a:t>
            </a:r>
          </a:p>
          <a:p>
            <a:pPr marL="908050" lvl="1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Replacement of entire force main line</a:t>
            </a:r>
          </a:p>
          <a:p>
            <a:pPr marL="908050" lvl="1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Victoria Park 16-inch pipe replacement</a:t>
            </a:r>
          </a:p>
          <a:p>
            <a:pPr marL="908050" lvl="1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NE 36 Street 12-inch pipe replacement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D61673-D329-4E60-90D0-8D11CEC3C877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3268BF9-5029-41F9-9426-4004A5B2A727}"/>
              </a:ext>
            </a:extLst>
          </p:cNvPr>
          <p:cNvSpPr txBox="1">
            <a:spLocks/>
          </p:cNvSpPr>
          <p:nvPr/>
        </p:nvSpPr>
        <p:spPr>
          <a:xfrm>
            <a:off x="1270556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DC520-644D-4C5F-8776-6B292F6D2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215407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18D-0417-417D-8CC3-9CF4FD78F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62DC2-FFE0-4B6A-97F4-849C4A45DACC}"/>
              </a:ext>
            </a:extLst>
          </p:cNvPr>
          <p:cNvSpPr txBox="1">
            <a:spLocks/>
          </p:cNvSpPr>
          <p:nvPr/>
        </p:nvSpPr>
        <p:spPr>
          <a:xfrm>
            <a:off x="1314098" y="270320"/>
            <a:ext cx="8308872" cy="711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SEWER SYSTEM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AB3F5A-30C0-490C-A617-B44D35639931}"/>
              </a:ext>
            </a:extLst>
          </p:cNvPr>
          <p:cNvSpPr txBox="1">
            <a:spLocks/>
          </p:cNvSpPr>
          <p:nvPr/>
        </p:nvSpPr>
        <p:spPr>
          <a:xfrm>
            <a:off x="446938" y="1442016"/>
            <a:ext cx="8832986" cy="5050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Ahead of schedule with almost half of the 51 milestones completed in the Department of Environmental Protection’s (DEP) consent order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Four miles of new sewer mains completed in downtown and northwest neighborhoods</a:t>
            </a:r>
          </a:p>
          <a:p>
            <a:pPr marL="450850" indent="-450850">
              <a:lnSpc>
                <a:spcPts val="3900"/>
              </a:lnSpc>
              <a:buClr>
                <a:srgbClr val="00B0F0"/>
              </a:buClr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rgbClr val="1F1F95"/>
                </a:solidFill>
                <a:latin typeface="Century Gothic" panose="020B0502020202020204" pitchFamily="34" charset="0"/>
              </a:rPr>
              <a:t>Pump stations completed in Central Beach, Harbor Beach, Imperial Point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FBE5C4-F14C-477A-A0B3-F9F44ED93498}"/>
              </a:ext>
            </a:extLst>
          </p:cNvPr>
          <p:cNvCxnSpPr/>
          <p:nvPr/>
        </p:nvCxnSpPr>
        <p:spPr>
          <a:xfrm>
            <a:off x="446938" y="1132115"/>
            <a:ext cx="9205062" cy="0"/>
          </a:xfrm>
          <a:prstGeom prst="line">
            <a:avLst/>
          </a:prstGeom>
          <a:ln w="28575">
            <a:solidFill>
              <a:srgbClr val="FDF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BFCC237-C660-49CF-9D17-8A352D00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" y="195985"/>
            <a:ext cx="740963" cy="7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795</Words>
  <Application>Microsoft Office PowerPoint</Application>
  <PresentationFormat>Widescreen</PresentationFormat>
  <Paragraphs>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Smith (PIO)</dc:creator>
  <cp:lastModifiedBy>Adam Sanders</cp:lastModifiedBy>
  <cp:revision>50</cp:revision>
  <cp:lastPrinted>2020-01-10T15:21:30Z</cp:lastPrinted>
  <dcterms:created xsi:type="dcterms:W3CDTF">2020-01-03T17:52:57Z</dcterms:created>
  <dcterms:modified xsi:type="dcterms:W3CDTF">2020-01-10T16:52:35Z</dcterms:modified>
</cp:coreProperties>
</file>