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78" r:id="rId3"/>
    <p:sldId id="277" r:id="rId4"/>
    <p:sldId id="279" r:id="rId5"/>
    <p:sldId id="258" r:id="rId6"/>
    <p:sldId id="267" r:id="rId7"/>
    <p:sldId id="268" r:id="rId8"/>
    <p:sldId id="269" r:id="rId9"/>
    <p:sldId id="259" r:id="rId10"/>
    <p:sldId id="270" r:id="rId11"/>
    <p:sldId id="266" r:id="rId12"/>
    <p:sldId id="271" r:id="rId13"/>
    <p:sldId id="272" r:id="rId14"/>
    <p:sldId id="273" r:id="rId15"/>
    <p:sldId id="260" r:id="rId16"/>
    <p:sldId id="261" r:id="rId17"/>
    <p:sldId id="274" r:id="rId18"/>
    <p:sldId id="262" r:id="rId19"/>
    <p:sldId id="263" r:id="rId20"/>
    <p:sldId id="264" r:id="rId21"/>
    <p:sldId id="275" r:id="rId22"/>
    <p:sldId id="276" r:id="rId23"/>
    <p:sldId id="265" r:id="rId24"/>
  </p:sldIdLst>
  <p:sldSz cx="12192000" cy="6858000"/>
  <p:notesSz cx="7315200" cy="96012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23A3"/>
    <a:srgbClr val="1F1F95"/>
    <a:srgbClr val="FDF7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99" autoAdjust="0"/>
    <p:restoredTop sz="93838" autoAdjust="0"/>
  </p:normalViewPr>
  <p:slideViewPr>
    <p:cSldViewPr snapToGrid="0">
      <p:cViewPr varScale="1">
        <p:scale>
          <a:sx n="80" d="100"/>
          <a:sy n="80" d="100"/>
        </p:scale>
        <p:origin x="11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70583" cy="482027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2962" y="1"/>
            <a:ext cx="3170583" cy="482027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r">
              <a:defRPr sz="1200"/>
            </a:lvl1pPr>
          </a:lstStyle>
          <a:p>
            <a:fld id="{AE3FC5F6-7CB1-415B-B3F1-9532F3D0C538}" type="datetimeFigureOut">
              <a:rPr lang="en-US" smtClean="0"/>
              <a:t>1/10/2020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1" tIns="47425" rIns="94851" bIns="4742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2183" y="4620250"/>
            <a:ext cx="5850835" cy="3780800"/>
          </a:xfrm>
          <a:prstGeom prst="rect">
            <a:avLst/>
          </a:prstGeom>
        </p:spPr>
        <p:txBody>
          <a:bodyPr vert="horz" lIns="94851" tIns="47425" rIns="94851" bIns="4742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173"/>
            <a:ext cx="3170583" cy="482027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2962" y="9119173"/>
            <a:ext cx="3170583" cy="482027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r">
              <a:defRPr sz="1200"/>
            </a:lvl1pPr>
          </a:lstStyle>
          <a:p>
            <a:fld id="{01FFB597-D54F-4039-A5B8-0DDDD348A2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942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FB597-D54F-4039-A5B8-0DDDD348A20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558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670D3-4716-4381-8F90-509CC617F5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98ED10-B64F-4E50-854C-A7D1628CDA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809106-4A2C-4641-9D64-DC74769B1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5CDB5-F7E2-4BAF-AE09-AA4D584ECD87}" type="datetimeFigureOut">
              <a:rPr lang="en-US" smtClean="0"/>
              <a:t>1/10/2020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5C53EB-94E7-4230-8462-480C516BD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6DE2C-FD33-4A54-9F63-138550BC5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1A9EF-E496-4CE9-BCAA-181714A9E2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486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68C4B-099B-410A-80FB-17D93EFED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D03768-ECD6-4C62-B1CB-3F04B69528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C20C1-B13A-451F-8573-6E911E2C2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5CDB5-F7E2-4BAF-AE09-AA4D584ECD87}" type="datetimeFigureOut">
              <a:rPr lang="en-US" smtClean="0"/>
              <a:t>1/10/2020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6FB42C-E362-4B37-A092-73DCF1BD7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D6A7BF-B955-40EF-9F57-4BD61F8A4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1A9EF-E496-4CE9-BCAA-181714A9E2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361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F69A74-2345-4DFD-9C39-7DEC5531D2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D3A387-E858-4C18-8D67-0A138B16AF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EB78BA-BF65-4DA3-84CA-FB4E60C30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5CDB5-F7E2-4BAF-AE09-AA4D584ECD87}" type="datetimeFigureOut">
              <a:rPr lang="en-US" smtClean="0"/>
              <a:t>1/10/2020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2D475-B2C1-4422-828E-C4C221FB6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EC4BE8-7827-4FA4-9234-B798A3EB7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1A9EF-E496-4CE9-BCAA-181714A9E2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067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FFAEC-8537-4E07-8D71-700EE205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963D9-312F-4EDB-BD67-C165AC4401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F07B21-86D3-4339-8B70-69AABC1D1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5CDB5-F7E2-4BAF-AE09-AA4D584ECD87}" type="datetimeFigureOut">
              <a:rPr lang="en-US" smtClean="0"/>
              <a:t>1/10/2020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6D7308-6AB4-4CAE-8524-3941456F0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E92D8-8003-43A2-A9E4-B2038327C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1A9EF-E496-4CE9-BCAA-181714A9E2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876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E639E-80A4-40F1-B3B0-CDAE21D11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BB7D2-E5B8-4D3D-9D05-462B6F0AB5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97DCD-6888-41A5-8E77-3A286BF37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5CDB5-F7E2-4BAF-AE09-AA4D584ECD87}" type="datetimeFigureOut">
              <a:rPr lang="en-US" smtClean="0"/>
              <a:t>1/10/2020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1CBAE6-BFCB-4F0C-83CC-B35B25549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E3BCB2-0CB2-496F-B258-F91666924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1A9EF-E496-4CE9-BCAA-181714A9E2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093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A6BA8-E881-433F-A661-7C1BC6854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DEACDA-CF93-4663-9848-10CA2A180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701797-2C08-4F63-8E51-20B254290F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2E5EFB-B384-409B-888D-21978FB65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5CDB5-F7E2-4BAF-AE09-AA4D584ECD87}" type="datetimeFigureOut">
              <a:rPr lang="en-US" smtClean="0"/>
              <a:t>1/10/2020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D0F908-EA6C-4F32-8702-515ECC0AD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6DAEBB-45E5-4998-96BC-4710E0F48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1A9EF-E496-4CE9-BCAA-181714A9E2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623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54E82-C50B-4563-9DDC-A7B3F41F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AF9161-DA89-48C1-8ADD-02A1D210C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271855-8481-4699-8230-E0DC0C766B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1891CF-91F5-46C6-AB3D-B695F6BF1B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9620A8-5670-464F-9E0F-0304E1B16F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1A6679-AD32-449C-B4E6-AF05C2012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5CDB5-F7E2-4BAF-AE09-AA4D584ECD87}" type="datetimeFigureOut">
              <a:rPr lang="en-US" smtClean="0"/>
              <a:t>1/10/2020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D9F550-C496-4C80-B31C-120BBC0DD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9F180C-FE15-4523-80E4-DC98DC935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1A9EF-E496-4CE9-BCAA-181714A9E2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943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33F1C-C9CF-4B08-BDBA-DE1D22B6C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C73E86-7610-4267-BF3A-8700EB221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5CDB5-F7E2-4BAF-AE09-AA4D584ECD87}" type="datetimeFigureOut">
              <a:rPr lang="en-US" smtClean="0"/>
              <a:t>1/10/2020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2FA4C1-D240-44A4-BCCD-261224852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7B467C-7864-4269-AA1C-D7720854D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1A9EF-E496-4CE9-BCAA-181714A9E2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817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172DAB-E516-4F87-B925-89C25DEAB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5CDB5-F7E2-4BAF-AE09-AA4D584ECD87}" type="datetimeFigureOut">
              <a:rPr lang="en-US" smtClean="0"/>
              <a:t>1/10/2020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4A37B6-D557-40DE-9E7F-1CAF13E86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ADCE0E-DE16-46F7-AD3C-A274E9B20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1A9EF-E496-4CE9-BCAA-181714A9E2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2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EF44B-6330-4043-89FD-3F62919C9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A6B16-15E6-4CE4-AE1A-F5894D411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705C63-DB31-4327-957F-3E43BF2CD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0E0806-7AE9-450C-A375-0C728262F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5CDB5-F7E2-4BAF-AE09-AA4D584ECD87}" type="datetimeFigureOut">
              <a:rPr lang="en-US" smtClean="0"/>
              <a:t>1/10/2020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F26EC5-F518-43DF-9F09-C4583E255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A39976-1D64-4894-AE63-0A29C528E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1A9EF-E496-4CE9-BCAA-181714A9E2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840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54BB1-8A19-40F2-993D-4BCFA5ECE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18D687-13BF-425A-803F-389DDB89F3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84048B-A5E9-455E-9C2A-AC487E4D94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FD4D74-9190-4552-88F2-37234ABB1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5CDB5-F7E2-4BAF-AE09-AA4D584ECD87}" type="datetimeFigureOut">
              <a:rPr lang="en-US" smtClean="0"/>
              <a:t>1/10/2020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0EF1B5-48BE-4B90-B83B-E109B11DE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4D52A8-5624-41C4-94CC-10AA69E43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1A9EF-E496-4CE9-BCAA-181714A9E2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44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55527A-8896-49AC-A3FE-12EA5ECA9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613949-C988-4C34-8D0A-3A77C94C0C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DBB21A-BF2B-483E-8C42-8BD880279C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5CDB5-F7E2-4BAF-AE09-AA4D584ECD87}" type="datetimeFigureOut">
              <a:rPr lang="en-US" smtClean="0"/>
              <a:t>1/10/2020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A4121D-0F23-43C8-88EA-9905BF8592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FF892D-9F23-44AA-B64D-EC495877DB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1A9EF-E496-4CE9-BCAA-181714A9E2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1067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795 Infrastructure Campaign_Powerpoint-1">
            <a:extLst>
              <a:ext uri="{FF2B5EF4-FFF2-40B4-BE49-F238E27FC236}">
                <a16:creationId xmlns:a16="http://schemas.microsoft.com/office/drawing/2014/main" id="{8B57287B-1D07-4BF6-97F1-206BA93F85B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4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C0E18D-0417-417D-8CC3-9CF4FD78F35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7D62DC2-FFE0-4B6A-97F4-849C4A45DACC}"/>
              </a:ext>
            </a:extLst>
          </p:cNvPr>
          <p:cNvSpPr txBox="1">
            <a:spLocks/>
          </p:cNvSpPr>
          <p:nvPr/>
        </p:nvSpPr>
        <p:spPr>
          <a:xfrm>
            <a:off x="1314098" y="270320"/>
            <a:ext cx="8308872" cy="71174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Century Gothic" panose="020B0502020202020204" pitchFamily="34" charset="0"/>
              </a:rPr>
              <a:t>SEWER SYSTEM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9AB3F5A-30C0-490C-A617-B44D35639931}"/>
              </a:ext>
            </a:extLst>
          </p:cNvPr>
          <p:cNvSpPr txBox="1">
            <a:spLocks/>
          </p:cNvSpPr>
          <p:nvPr/>
        </p:nvSpPr>
        <p:spPr>
          <a:xfrm>
            <a:off x="446938" y="1442016"/>
            <a:ext cx="8697062" cy="50508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43 miles of sewer mains assessed and 1,000 manholes evaluated for potential issues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36 miles of sewers have been lined to </a:t>
            </a:r>
            <a:b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</a:b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prevent inflow and infiltration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Complete assessment of entire sewer force main system to be completed by March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Complete all work required under consent order well ahead of deadline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2FBE5C4-F14C-477A-A0B3-F9F44ED93498}"/>
              </a:ext>
            </a:extLst>
          </p:cNvPr>
          <p:cNvCxnSpPr/>
          <p:nvPr/>
        </p:nvCxnSpPr>
        <p:spPr>
          <a:xfrm>
            <a:off x="446938" y="1132115"/>
            <a:ext cx="9205062" cy="0"/>
          </a:xfrm>
          <a:prstGeom prst="line">
            <a:avLst/>
          </a:prstGeom>
          <a:ln w="28575">
            <a:solidFill>
              <a:srgbClr val="FDF7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ABFCC237-C660-49CF-9D17-8A352D00F7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38" y="195985"/>
            <a:ext cx="740963" cy="76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009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C0E18D-0417-417D-8CC3-9CF4FD78F35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7D62DC2-FFE0-4B6A-97F4-849C4A45DACC}"/>
              </a:ext>
            </a:extLst>
          </p:cNvPr>
          <p:cNvSpPr txBox="1">
            <a:spLocks/>
          </p:cNvSpPr>
          <p:nvPr/>
        </p:nvSpPr>
        <p:spPr>
          <a:xfrm>
            <a:off x="1314098" y="270320"/>
            <a:ext cx="8308872" cy="71174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Century Gothic" panose="020B0502020202020204" pitchFamily="34" charset="0"/>
              </a:rPr>
              <a:t>SEWER SYSTEM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9AB3F5A-30C0-490C-A617-B44D35639931}"/>
              </a:ext>
            </a:extLst>
          </p:cNvPr>
          <p:cNvSpPr txBox="1">
            <a:spLocks/>
          </p:cNvSpPr>
          <p:nvPr/>
        </p:nvSpPr>
        <p:spPr>
          <a:xfrm>
            <a:off x="446938" y="1442016"/>
            <a:ext cx="7768148" cy="50508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$177 million committed for 118 miles of new pipe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$20 million committed to rehabilitate 29 pump stations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$52 million committed for upgrades at the wastewater treatment plant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Work on 3,000-foot deep injection wells to be completed in March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endParaRPr lang="en-US" dirty="0">
              <a:solidFill>
                <a:srgbClr val="1F1F95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2FBE5C4-F14C-477A-A0B3-F9F44ED93498}"/>
              </a:ext>
            </a:extLst>
          </p:cNvPr>
          <p:cNvCxnSpPr/>
          <p:nvPr/>
        </p:nvCxnSpPr>
        <p:spPr>
          <a:xfrm>
            <a:off x="446938" y="1132115"/>
            <a:ext cx="9205062" cy="0"/>
          </a:xfrm>
          <a:prstGeom prst="line">
            <a:avLst/>
          </a:prstGeom>
          <a:ln w="28575">
            <a:solidFill>
              <a:srgbClr val="FDF7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ABFCC237-C660-49CF-9D17-8A352D00F7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38" y="195985"/>
            <a:ext cx="740963" cy="76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53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C0E18D-0417-417D-8CC3-9CF4FD78F35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7D62DC2-FFE0-4B6A-97F4-849C4A45DACC}"/>
              </a:ext>
            </a:extLst>
          </p:cNvPr>
          <p:cNvSpPr txBox="1">
            <a:spLocks/>
          </p:cNvSpPr>
          <p:nvPr/>
        </p:nvSpPr>
        <p:spPr>
          <a:xfrm>
            <a:off x="1314098" y="270320"/>
            <a:ext cx="8308872" cy="71174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Century Gothic" panose="020B0502020202020204" pitchFamily="34" charset="0"/>
              </a:rPr>
              <a:t>SEWER SYSTEM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9AB3F5A-30C0-490C-A617-B44D35639931}"/>
              </a:ext>
            </a:extLst>
          </p:cNvPr>
          <p:cNvSpPr txBox="1">
            <a:spLocks/>
          </p:cNvSpPr>
          <p:nvPr/>
        </p:nvSpPr>
        <p:spPr>
          <a:xfrm>
            <a:off x="446937" y="1442016"/>
            <a:ext cx="8709419" cy="50508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Accelerate construction program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Water and sewer impact fees paid by developers were raised for first time since 2005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Sewer impact fee paid by developers tripled; water impact fee increased by 40 percent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Reinvest new revenue into system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Review other impact fees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2FBE5C4-F14C-477A-A0B3-F9F44ED93498}"/>
              </a:ext>
            </a:extLst>
          </p:cNvPr>
          <p:cNvCxnSpPr/>
          <p:nvPr/>
        </p:nvCxnSpPr>
        <p:spPr>
          <a:xfrm>
            <a:off x="446938" y="1132115"/>
            <a:ext cx="9205062" cy="0"/>
          </a:xfrm>
          <a:prstGeom prst="line">
            <a:avLst/>
          </a:prstGeom>
          <a:ln w="28575">
            <a:solidFill>
              <a:srgbClr val="FDF7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ABFCC237-C660-49CF-9D17-8A352D00F7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38" y="195985"/>
            <a:ext cx="740963" cy="76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02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C0E18D-0417-417D-8CC3-9CF4FD78F35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7D62DC2-FFE0-4B6A-97F4-849C4A45DACC}"/>
              </a:ext>
            </a:extLst>
          </p:cNvPr>
          <p:cNvSpPr txBox="1">
            <a:spLocks/>
          </p:cNvSpPr>
          <p:nvPr/>
        </p:nvSpPr>
        <p:spPr>
          <a:xfrm>
            <a:off x="1314098" y="270320"/>
            <a:ext cx="8308872" cy="71174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Century Gothic" panose="020B0502020202020204" pitchFamily="34" charset="0"/>
              </a:rPr>
              <a:t>SEWER SYSTEM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9AB3F5A-30C0-490C-A617-B44D35639931}"/>
              </a:ext>
            </a:extLst>
          </p:cNvPr>
          <p:cNvSpPr txBox="1">
            <a:spLocks/>
          </p:cNvSpPr>
          <p:nvPr/>
        </p:nvSpPr>
        <p:spPr>
          <a:xfrm>
            <a:off x="446938" y="1442016"/>
            <a:ext cx="7768148" cy="50508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Ensure downtown has the capacity to meet development trends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Adding pump stations and redistributing wastewater flow 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New downtown pump station will add 1 million gallons of additional daily  sewage capacity to downtown area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endParaRPr lang="en-US" dirty="0">
              <a:solidFill>
                <a:srgbClr val="1F1F95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2FBE5C4-F14C-477A-A0B3-F9F44ED93498}"/>
              </a:ext>
            </a:extLst>
          </p:cNvPr>
          <p:cNvCxnSpPr/>
          <p:nvPr/>
        </p:nvCxnSpPr>
        <p:spPr>
          <a:xfrm>
            <a:off x="446938" y="1132115"/>
            <a:ext cx="9205062" cy="0"/>
          </a:xfrm>
          <a:prstGeom prst="line">
            <a:avLst/>
          </a:prstGeom>
          <a:ln w="28575">
            <a:solidFill>
              <a:srgbClr val="FDF7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ABFCC237-C660-49CF-9D17-8A352D00F7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38" y="195985"/>
            <a:ext cx="740963" cy="76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257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EE4182-2D04-4E8B-BDFE-F03B995E949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6B8A139-3A67-478E-82B2-0A955EA7073D}"/>
              </a:ext>
            </a:extLst>
          </p:cNvPr>
          <p:cNvSpPr txBox="1">
            <a:spLocks/>
          </p:cNvSpPr>
          <p:nvPr/>
        </p:nvSpPr>
        <p:spPr>
          <a:xfrm>
            <a:off x="1299584" y="270320"/>
            <a:ext cx="8308872" cy="71174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Century Gothic" panose="020B0502020202020204" pitchFamily="34" charset="0"/>
              </a:rPr>
              <a:t>WATER SYSTEM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9AE6561-D9BC-4BC8-B236-18A11A28F0B7}"/>
              </a:ext>
            </a:extLst>
          </p:cNvPr>
          <p:cNvSpPr txBox="1">
            <a:spLocks/>
          </p:cNvSpPr>
          <p:nvPr/>
        </p:nvSpPr>
        <p:spPr>
          <a:xfrm>
            <a:off x="446938" y="1442016"/>
            <a:ext cx="8087462" cy="50508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Replacement of 60-year-old Fiveash Water Treatment Plant is a top priority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Interest in public/private solution to bring efficiency, stable costs, guaranteed maintenance, and better water quality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City has shown cooperative arrangements can work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82DC4FC-9886-4630-B55A-B8D194BA42F1}"/>
              </a:ext>
            </a:extLst>
          </p:cNvPr>
          <p:cNvCxnSpPr/>
          <p:nvPr/>
        </p:nvCxnSpPr>
        <p:spPr>
          <a:xfrm>
            <a:off x="446938" y="1132115"/>
            <a:ext cx="9205062" cy="0"/>
          </a:xfrm>
          <a:prstGeom prst="line">
            <a:avLst/>
          </a:prstGeom>
          <a:ln w="28575">
            <a:solidFill>
              <a:srgbClr val="FDF7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B11315DE-CB31-4784-B0E7-D255684684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38" y="182900"/>
            <a:ext cx="664736" cy="76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47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5795 Infrastructure Campaign_Powerpoint-5">
            <a:extLst>
              <a:ext uri="{FF2B5EF4-FFF2-40B4-BE49-F238E27FC236}">
                <a16:creationId xmlns:a16="http://schemas.microsoft.com/office/drawing/2014/main" id="{7ACF672E-FE22-44CA-9918-7871EEA547D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6B8A139-3A67-478E-82B2-0A955EA7073D}"/>
              </a:ext>
            </a:extLst>
          </p:cNvPr>
          <p:cNvSpPr txBox="1">
            <a:spLocks/>
          </p:cNvSpPr>
          <p:nvPr/>
        </p:nvSpPr>
        <p:spPr>
          <a:xfrm>
            <a:off x="1299584" y="270320"/>
            <a:ext cx="8308872" cy="71174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Century Gothic" panose="020B0502020202020204" pitchFamily="34" charset="0"/>
              </a:rPr>
              <a:t>WATER SYSTEM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9AE6561-D9BC-4BC8-B236-18A11A28F0B7}"/>
              </a:ext>
            </a:extLst>
          </p:cNvPr>
          <p:cNvSpPr txBox="1">
            <a:spLocks/>
          </p:cNvSpPr>
          <p:nvPr/>
        </p:nvSpPr>
        <p:spPr>
          <a:xfrm>
            <a:off x="446938" y="1442016"/>
            <a:ext cx="8087462" cy="50508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Four miles of new water mains completed in Croissant Park and Lake Estates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Five miles of new water mains being installed in Victoria Park and </a:t>
            </a:r>
            <a:b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</a:b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Bermuda Riviera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$53 million committed for 60 miles of new water mains throughout the City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82DC4FC-9886-4630-B55A-B8D194BA42F1}"/>
              </a:ext>
            </a:extLst>
          </p:cNvPr>
          <p:cNvCxnSpPr/>
          <p:nvPr/>
        </p:nvCxnSpPr>
        <p:spPr>
          <a:xfrm>
            <a:off x="446938" y="1132115"/>
            <a:ext cx="9205062" cy="0"/>
          </a:xfrm>
          <a:prstGeom prst="line">
            <a:avLst/>
          </a:prstGeom>
          <a:ln w="28575">
            <a:solidFill>
              <a:srgbClr val="FDF7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B11315DE-CB31-4784-B0E7-D255684684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38" y="182900"/>
            <a:ext cx="664736" cy="76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88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B337ED0-041E-49AC-AE5C-3F3D5187A2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72AFF82-8FD1-4682-836B-F854CF905899}"/>
              </a:ext>
            </a:extLst>
          </p:cNvPr>
          <p:cNvSpPr txBox="1">
            <a:spLocks/>
          </p:cNvSpPr>
          <p:nvPr/>
        </p:nvSpPr>
        <p:spPr>
          <a:xfrm>
            <a:off x="1299584" y="270320"/>
            <a:ext cx="8308872" cy="71174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Century Gothic" panose="020B0502020202020204" pitchFamily="34" charset="0"/>
              </a:rPr>
              <a:t>WATER SYSTEM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1CF46A9-65EE-45D2-BE7B-E74CFEB771CA}"/>
              </a:ext>
            </a:extLst>
          </p:cNvPr>
          <p:cNvSpPr txBox="1">
            <a:spLocks/>
          </p:cNvSpPr>
          <p:nvPr/>
        </p:nvSpPr>
        <p:spPr>
          <a:xfrm>
            <a:off x="446938" y="1442016"/>
            <a:ext cx="8312749" cy="50508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850" indent="-450850">
              <a:lnSpc>
                <a:spcPct val="1000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Mapped 11,224 water distribution valves</a:t>
            </a:r>
          </a:p>
          <a:p>
            <a:pPr marL="450850" indent="-450850">
              <a:lnSpc>
                <a:spcPct val="1000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Commission approved funding to re-establish a public works crew dedicated to testing and maintaining valves</a:t>
            </a:r>
          </a:p>
          <a:p>
            <a:pPr marL="450850" indent="-450850">
              <a:lnSpc>
                <a:spcPct val="1000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Computerized modeling of entire water system underway to identify improvements needed</a:t>
            </a:r>
          </a:p>
          <a:p>
            <a:pPr marL="450850" indent="-450850">
              <a:lnSpc>
                <a:spcPct val="1000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Installed 22 auto-flushing devices; will add 50 more within the next year to remove sediment deposits from pipes</a:t>
            </a:r>
          </a:p>
          <a:p>
            <a:pPr marL="450850" indent="-450850">
              <a:lnSpc>
                <a:spcPct val="1000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endParaRPr lang="en-US" dirty="0">
              <a:solidFill>
                <a:srgbClr val="1F1F95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4B92B4C-4291-48CE-ABDE-0A601E141B7B}"/>
              </a:ext>
            </a:extLst>
          </p:cNvPr>
          <p:cNvCxnSpPr/>
          <p:nvPr/>
        </p:nvCxnSpPr>
        <p:spPr>
          <a:xfrm>
            <a:off x="446938" y="1132115"/>
            <a:ext cx="9205062" cy="0"/>
          </a:xfrm>
          <a:prstGeom prst="line">
            <a:avLst/>
          </a:prstGeom>
          <a:ln w="28575">
            <a:solidFill>
              <a:srgbClr val="FDF7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DE072D41-6198-4052-9749-D6A636AC56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38" y="182900"/>
            <a:ext cx="664736" cy="76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209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C4479E-F8EE-4168-8650-62FEA61EB02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72AFF82-8FD1-4682-836B-F854CF905899}"/>
              </a:ext>
            </a:extLst>
          </p:cNvPr>
          <p:cNvSpPr txBox="1">
            <a:spLocks/>
          </p:cNvSpPr>
          <p:nvPr/>
        </p:nvSpPr>
        <p:spPr>
          <a:xfrm>
            <a:off x="1299584" y="270320"/>
            <a:ext cx="8308872" cy="71174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Century Gothic" panose="020B0502020202020204" pitchFamily="34" charset="0"/>
              </a:rPr>
              <a:t>WATER SYSTEM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1CF46A9-65EE-45D2-BE7B-E74CFEB771CA}"/>
              </a:ext>
            </a:extLst>
          </p:cNvPr>
          <p:cNvSpPr txBox="1">
            <a:spLocks/>
          </p:cNvSpPr>
          <p:nvPr/>
        </p:nvSpPr>
        <p:spPr>
          <a:xfrm>
            <a:off x="446938" y="1442016"/>
            <a:ext cx="8272992" cy="50508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850" indent="-450850">
              <a:lnSpc>
                <a:spcPct val="1000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Upgrading interconnections with city of Pompano Beach for added redundancy</a:t>
            </a:r>
          </a:p>
          <a:p>
            <a:pPr marL="450850" indent="-450850">
              <a:lnSpc>
                <a:spcPct val="1000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Joining with other local governments in the C-51 Reservoir alternative water supply project to help ensure an adequate water supply for the future</a:t>
            </a:r>
          </a:p>
          <a:p>
            <a:pPr marL="450850" indent="-450850">
              <a:lnSpc>
                <a:spcPct val="1000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Purchased 3 million gallons of water a day with an option for another 3 million gallons</a:t>
            </a:r>
          </a:p>
          <a:p>
            <a:pPr marL="450850" indent="-450850">
              <a:lnSpc>
                <a:spcPct val="1000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Upgrading water meter technology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4B92B4C-4291-48CE-ABDE-0A601E141B7B}"/>
              </a:ext>
            </a:extLst>
          </p:cNvPr>
          <p:cNvCxnSpPr/>
          <p:nvPr/>
        </p:nvCxnSpPr>
        <p:spPr>
          <a:xfrm>
            <a:off x="446938" y="1132115"/>
            <a:ext cx="9205062" cy="0"/>
          </a:xfrm>
          <a:prstGeom prst="line">
            <a:avLst/>
          </a:prstGeom>
          <a:ln w="28575">
            <a:solidFill>
              <a:srgbClr val="FDF7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DE072D41-6198-4052-9749-D6A636AC56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38" y="182900"/>
            <a:ext cx="664736" cy="76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251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795 Infrastructure Campaign_Powerpoint-6">
            <a:extLst>
              <a:ext uri="{FF2B5EF4-FFF2-40B4-BE49-F238E27FC236}">
                <a16:creationId xmlns:a16="http://schemas.microsoft.com/office/drawing/2014/main" id="{CCE1ED8B-2FA9-4D5B-8F5C-90F270D18E1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06C1C32-AE8A-409C-9293-072D408E0AFA}"/>
              </a:ext>
            </a:extLst>
          </p:cNvPr>
          <p:cNvSpPr txBox="1">
            <a:spLocks/>
          </p:cNvSpPr>
          <p:nvPr/>
        </p:nvSpPr>
        <p:spPr>
          <a:xfrm>
            <a:off x="1343126" y="270320"/>
            <a:ext cx="8308872" cy="71174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Century Gothic" panose="020B0502020202020204" pitchFamily="34" charset="0"/>
              </a:rPr>
              <a:t>STORMWATER SYSTEM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62803A9-F9E6-444D-8F10-580371DE1BF5}"/>
              </a:ext>
            </a:extLst>
          </p:cNvPr>
          <p:cNvSpPr txBox="1">
            <a:spLocks/>
          </p:cNvSpPr>
          <p:nvPr/>
        </p:nvSpPr>
        <p:spPr>
          <a:xfrm>
            <a:off x="446937" y="1442016"/>
            <a:ext cx="8043919" cy="50508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Progress is being made on addressing the effects of climate change, high tides and sea level rise in low-lying areas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165 tidal valves have been installed in areas prone to tidal flooding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Installing catch basins and drainage pipes 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Elevating public seawalls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4922E9E-D657-4DCD-9503-F5508E5A140F}"/>
              </a:ext>
            </a:extLst>
          </p:cNvPr>
          <p:cNvCxnSpPr/>
          <p:nvPr/>
        </p:nvCxnSpPr>
        <p:spPr>
          <a:xfrm>
            <a:off x="446938" y="1132115"/>
            <a:ext cx="9205062" cy="0"/>
          </a:xfrm>
          <a:prstGeom prst="line">
            <a:avLst/>
          </a:prstGeom>
          <a:ln w="28575">
            <a:solidFill>
              <a:srgbClr val="FDF7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5B607839-30AA-4F9E-80EF-450C8EF0D8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38" y="191119"/>
            <a:ext cx="823618" cy="74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35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795 Infrastructure Campaign_Powerpoint-7">
            <a:extLst>
              <a:ext uri="{FF2B5EF4-FFF2-40B4-BE49-F238E27FC236}">
                <a16:creationId xmlns:a16="http://schemas.microsoft.com/office/drawing/2014/main" id="{4472B84B-1CA8-4469-8ED5-C5F4F8E41D8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D041E0A-B073-425F-898C-A8D883701DB4}"/>
              </a:ext>
            </a:extLst>
          </p:cNvPr>
          <p:cNvSpPr txBox="1">
            <a:spLocks/>
          </p:cNvSpPr>
          <p:nvPr/>
        </p:nvSpPr>
        <p:spPr>
          <a:xfrm>
            <a:off x="1343126" y="270320"/>
            <a:ext cx="8308872" cy="71174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Century Gothic" panose="020B0502020202020204" pitchFamily="34" charset="0"/>
              </a:rPr>
              <a:t>STORMWATER SYSTEM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EAD317E-A824-4D25-A55C-B71634399D0E}"/>
              </a:ext>
            </a:extLst>
          </p:cNvPr>
          <p:cNvSpPr txBox="1">
            <a:spLocks/>
          </p:cNvSpPr>
          <p:nvPr/>
        </p:nvSpPr>
        <p:spPr>
          <a:xfrm>
            <a:off x="446937" y="1442016"/>
            <a:ext cx="8956555" cy="50508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Investing $200 million for stormwater pump stations, exfiltration trenches, catch basins, stormwater pipes, permeable pavement, swales, and force mains in seven key areas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Repairing or rehabilitating 22 miles of stormwater pipes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Installing another 129 tidal control valves 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Building seven new pump stations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D48E19D-7F7A-422E-A9CD-73F289E41673}"/>
              </a:ext>
            </a:extLst>
          </p:cNvPr>
          <p:cNvCxnSpPr/>
          <p:nvPr/>
        </p:nvCxnSpPr>
        <p:spPr>
          <a:xfrm>
            <a:off x="446938" y="1132115"/>
            <a:ext cx="9205062" cy="0"/>
          </a:xfrm>
          <a:prstGeom prst="line">
            <a:avLst/>
          </a:prstGeom>
          <a:ln w="28575">
            <a:solidFill>
              <a:srgbClr val="FDF7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8F4E2571-71E0-44BC-AB08-7CA98D924D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38" y="191119"/>
            <a:ext cx="823618" cy="74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88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A3F537-0925-43C1-8F27-8336EDAF912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C8D616F-3AB0-4CD4-9CC1-966232A7A9DC}"/>
              </a:ext>
            </a:extLst>
          </p:cNvPr>
          <p:cNvSpPr txBox="1">
            <a:spLocks/>
          </p:cNvSpPr>
          <p:nvPr/>
        </p:nvSpPr>
        <p:spPr>
          <a:xfrm>
            <a:off x="752284" y="896816"/>
            <a:ext cx="6140886" cy="5064368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sz="3600" dirty="0">
                <a:solidFill>
                  <a:srgbClr val="2923A3"/>
                </a:solidFill>
                <a:latin typeface="Century Gothic" panose="020B0502020202020204" pitchFamily="34" charset="0"/>
              </a:rPr>
              <a:t>Welcome to the </a:t>
            </a:r>
            <a:br>
              <a:rPr lang="en-US" sz="3600" dirty="0">
                <a:solidFill>
                  <a:srgbClr val="2923A3"/>
                </a:solidFill>
                <a:latin typeface="Century Gothic" panose="020B0502020202020204" pitchFamily="34" charset="0"/>
              </a:rPr>
            </a:br>
            <a:r>
              <a:rPr lang="en-US" sz="3600" dirty="0">
                <a:solidFill>
                  <a:srgbClr val="2923A3"/>
                </a:solidFill>
                <a:latin typeface="Century Gothic" panose="020B0502020202020204" pitchFamily="34" charset="0"/>
              </a:rPr>
              <a:t>City of Fort Lauderdale Infrastructure Update.</a:t>
            </a:r>
          </a:p>
          <a:p>
            <a:pPr>
              <a:lnSpc>
                <a:spcPct val="110000"/>
              </a:lnSpc>
            </a:pPr>
            <a:endParaRPr lang="en-US" sz="2600" dirty="0">
              <a:latin typeface="Century Gothic" panose="020B0502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3600" dirty="0">
                <a:latin typeface="Century Gothic" panose="020B0502020202020204" pitchFamily="34" charset="0"/>
              </a:rPr>
              <a:t>If you would like to submit a question, please complete </a:t>
            </a: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a card and return it to the registration table in the </a:t>
            </a: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rear of the Chambers.</a:t>
            </a:r>
          </a:p>
        </p:txBody>
      </p:sp>
    </p:spTree>
    <p:extLst>
      <p:ext uri="{BB962C8B-B14F-4D97-AF65-F5344CB8AC3E}">
        <p14:creationId xmlns:p14="http://schemas.microsoft.com/office/powerpoint/2010/main" val="1939111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A3F537-0925-43C1-8F27-8336EDAF912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C8D616F-3AB0-4CD4-9CC1-966232A7A9DC}"/>
              </a:ext>
            </a:extLst>
          </p:cNvPr>
          <p:cNvSpPr txBox="1">
            <a:spLocks/>
          </p:cNvSpPr>
          <p:nvPr/>
        </p:nvSpPr>
        <p:spPr>
          <a:xfrm>
            <a:off x="1343126" y="270320"/>
            <a:ext cx="8308872" cy="71174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Century Gothic" panose="020B0502020202020204" pitchFamily="34" charset="0"/>
              </a:rPr>
              <a:t>URGENCY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175EFA-37FB-4CCD-BCF5-3FD35F3FC281}"/>
              </a:ext>
            </a:extLst>
          </p:cNvPr>
          <p:cNvSpPr txBox="1">
            <a:spLocks/>
          </p:cNvSpPr>
          <p:nvPr/>
        </p:nvSpPr>
        <p:spPr>
          <a:xfrm>
            <a:off x="446936" y="1442016"/>
            <a:ext cx="7955659" cy="50508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Investing more than $600 million in infrastructure improvements in less than five years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Taking a comprehensive, holistic approach to project management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Expediting work by bundling projects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Using a variety of procurement strategies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4E54D08-C7B1-4397-A345-28EE29DCF43C}"/>
              </a:ext>
            </a:extLst>
          </p:cNvPr>
          <p:cNvCxnSpPr/>
          <p:nvPr/>
        </p:nvCxnSpPr>
        <p:spPr>
          <a:xfrm>
            <a:off x="446938" y="1132115"/>
            <a:ext cx="9205062" cy="0"/>
          </a:xfrm>
          <a:prstGeom prst="line">
            <a:avLst/>
          </a:prstGeom>
          <a:ln w="28575">
            <a:solidFill>
              <a:srgbClr val="FDF7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F74B3BBA-0CAA-48D0-A9DE-1D880F479D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49" y="191119"/>
            <a:ext cx="749195" cy="74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68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A3F537-0925-43C1-8F27-8336EDAF912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C8D616F-3AB0-4CD4-9CC1-966232A7A9DC}"/>
              </a:ext>
            </a:extLst>
          </p:cNvPr>
          <p:cNvSpPr txBox="1">
            <a:spLocks/>
          </p:cNvSpPr>
          <p:nvPr/>
        </p:nvSpPr>
        <p:spPr>
          <a:xfrm>
            <a:off x="1343126" y="270320"/>
            <a:ext cx="8308872" cy="71174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Century Gothic" panose="020B0502020202020204" pitchFamily="34" charset="0"/>
              </a:rPr>
              <a:t>URGENCY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175EFA-37FB-4CCD-BCF5-3FD35F3FC281}"/>
              </a:ext>
            </a:extLst>
          </p:cNvPr>
          <p:cNvSpPr txBox="1">
            <a:spLocks/>
          </p:cNvSpPr>
          <p:nvPr/>
        </p:nvSpPr>
        <p:spPr>
          <a:xfrm>
            <a:off x="446937" y="1442016"/>
            <a:ext cx="7927806" cy="50508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Moving forward with a sense of urgency; ensuring that no section of the city is </a:t>
            </a:r>
            <a:b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</a:b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left behind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Fort Lauderdale will have the utility infrastructure that a modern metropolitan area expects and deserves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endParaRPr lang="en-US" dirty="0">
              <a:solidFill>
                <a:srgbClr val="1F1F95"/>
              </a:solidFill>
              <a:latin typeface="Century Gothic" panose="020B0502020202020204" pitchFamily="34" charset="0"/>
            </a:endParaRP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endParaRPr lang="en-US" dirty="0">
              <a:solidFill>
                <a:srgbClr val="1F1F95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4E54D08-C7B1-4397-A345-28EE29DCF43C}"/>
              </a:ext>
            </a:extLst>
          </p:cNvPr>
          <p:cNvCxnSpPr/>
          <p:nvPr/>
        </p:nvCxnSpPr>
        <p:spPr>
          <a:xfrm>
            <a:off x="446938" y="1132115"/>
            <a:ext cx="9205062" cy="0"/>
          </a:xfrm>
          <a:prstGeom prst="line">
            <a:avLst/>
          </a:prstGeom>
          <a:ln w="28575">
            <a:solidFill>
              <a:srgbClr val="FDF7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B68375A4-C389-43A8-8AB3-D654021BB6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49" y="191119"/>
            <a:ext cx="749195" cy="74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74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A3F537-0925-43C1-8F27-8336EDAF912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C8D616F-3AB0-4CD4-9CC1-966232A7A9DC}"/>
              </a:ext>
            </a:extLst>
          </p:cNvPr>
          <p:cNvSpPr txBox="1">
            <a:spLocks/>
          </p:cNvSpPr>
          <p:nvPr/>
        </p:nvSpPr>
        <p:spPr>
          <a:xfrm>
            <a:off x="738216" y="2394541"/>
            <a:ext cx="8308872" cy="234627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dirty="0">
                <a:latin typeface="Century Gothic" panose="020B0502020202020204" pitchFamily="34" charset="0"/>
              </a:rPr>
              <a:t>Questions </a:t>
            </a:r>
          </a:p>
          <a:p>
            <a:r>
              <a:rPr lang="en-US" sz="7200" dirty="0">
                <a:latin typeface="Century Gothic" panose="020B0502020202020204" pitchFamily="34" charset="0"/>
              </a:rPr>
              <a:t>and Answers </a:t>
            </a:r>
          </a:p>
        </p:txBody>
      </p:sp>
    </p:spTree>
    <p:extLst>
      <p:ext uri="{BB962C8B-B14F-4D97-AF65-F5344CB8AC3E}">
        <p14:creationId xmlns:p14="http://schemas.microsoft.com/office/powerpoint/2010/main" val="268165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795 Infrastructure Campaign_Powerpoint-9">
            <a:extLst>
              <a:ext uri="{FF2B5EF4-FFF2-40B4-BE49-F238E27FC236}">
                <a16:creationId xmlns:a16="http://schemas.microsoft.com/office/drawing/2014/main" id="{D7D6D71D-095A-43BC-B953-7A88ECCDA1F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71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A3F537-0925-43C1-8F27-8336EDAF912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5F276A7-CADB-41ED-8806-6CFDCB8BBAB0}"/>
              </a:ext>
            </a:extLst>
          </p:cNvPr>
          <p:cNvSpPr txBox="1">
            <a:spLocks/>
          </p:cNvSpPr>
          <p:nvPr/>
        </p:nvSpPr>
        <p:spPr>
          <a:xfrm>
            <a:off x="446937" y="1408655"/>
            <a:ext cx="8308872" cy="71174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Century Gothic" panose="020B0502020202020204" pitchFamily="34" charset="0"/>
              </a:rPr>
              <a:t>Agenda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174AB45-3D93-4805-8D79-3258012EDF93}"/>
              </a:ext>
            </a:extLst>
          </p:cNvPr>
          <p:cNvSpPr txBox="1">
            <a:spLocks/>
          </p:cNvSpPr>
          <p:nvPr/>
        </p:nvSpPr>
        <p:spPr>
          <a:xfrm>
            <a:off x="446937" y="2580352"/>
            <a:ext cx="6774957" cy="27380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9913" indent="-569913">
              <a:lnSpc>
                <a:spcPct val="1000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sz="3600" dirty="0">
                <a:solidFill>
                  <a:srgbClr val="1F1F95"/>
                </a:solidFill>
                <a:latin typeface="Century Gothic" panose="020B0502020202020204" pitchFamily="34" charset="0"/>
              </a:rPr>
              <a:t>Infrastructure Update from Mayor Dean J. </a:t>
            </a:r>
            <a:r>
              <a:rPr lang="en-US" sz="3600" dirty="0" err="1">
                <a:solidFill>
                  <a:srgbClr val="1F1F95"/>
                </a:solidFill>
                <a:latin typeface="Century Gothic" panose="020B0502020202020204" pitchFamily="34" charset="0"/>
              </a:rPr>
              <a:t>Trantalis</a:t>
            </a:r>
            <a:endParaRPr lang="en-US" sz="3600" dirty="0">
              <a:solidFill>
                <a:srgbClr val="1F1F95"/>
              </a:solidFill>
              <a:latin typeface="Century Gothic" panose="020B0502020202020204" pitchFamily="34" charset="0"/>
            </a:endParaRPr>
          </a:p>
          <a:p>
            <a:pPr marL="569913" indent="-569913">
              <a:lnSpc>
                <a:spcPct val="1000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sz="3600" dirty="0">
                <a:solidFill>
                  <a:srgbClr val="1F1F95"/>
                </a:solidFill>
                <a:latin typeface="Century Gothic" panose="020B0502020202020204" pitchFamily="34" charset="0"/>
              </a:rPr>
              <a:t>Questions and Answers</a:t>
            </a:r>
          </a:p>
          <a:p>
            <a:pPr marL="569913" indent="-569913">
              <a:lnSpc>
                <a:spcPct val="1000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sz="3600" dirty="0">
                <a:solidFill>
                  <a:srgbClr val="1F1F95"/>
                </a:solidFill>
                <a:latin typeface="Century Gothic" panose="020B0502020202020204" pitchFamily="34" charset="0"/>
              </a:rPr>
              <a:t>Open House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C3383EF-A4D8-4735-9C54-DE941FBC8D42}"/>
              </a:ext>
            </a:extLst>
          </p:cNvPr>
          <p:cNvCxnSpPr>
            <a:cxnSpLocks/>
          </p:cNvCxnSpPr>
          <p:nvPr/>
        </p:nvCxnSpPr>
        <p:spPr>
          <a:xfrm>
            <a:off x="446938" y="2270450"/>
            <a:ext cx="6616335" cy="0"/>
          </a:xfrm>
          <a:prstGeom prst="line">
            <a:avLst/>
          </a:prstGeom>
          <a:ln w="28575">
            <a:solidFill>
              <a:srgbClr val="FDF7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9418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795 Infrastructure Campaign_Powerpoint-1">
            <a:extLst>
              <a:ext uri="{FF2B5EF4-FFF2-40B4-BE49-F238E27FC236}">
                <a16:creationId xmlns:a16="http://schemas.microsoft.com/office/drawing/2014/main" id="{8B57287B-1D07-4BF6-97F1-206BA93F85B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789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795 Infrastructure Campaign_Powerpoint-2">
            <a:extLst>
              <a:ext uri="{FF2B5EF4-FFF2-40B4-BE49-F238E27FC236}">
                <a16:creationId xmlns:a16="http://schemas.microsoft.com/office/drawing/2014/main" id="{02988935-EEA3-401B-8117-E189EE8F5A2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D3AA888-8A25-48EC-884E-E095BF48EC1D}"/>
              </a:ext>
            </a:extLst>
          </p:cNvPr>
          <p:cNvSpPr txBox="1">
            <a:spLocks/>
          </p:cNvSpPr>
          <p:nvPr/>
        </p:nvSpPr>
        <p:spPr>
          <a:xfrm>
            <a:off x="446938" y="1442016"/>
            <a:ext cx="8377748" cy="50508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Our commitment to bring this city’s aging infrastructure into the modern era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Invest as much as possible as fast possible in sewer system, water, and stormwater utilities 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Plans are in place for major undertakings to address infrastructure needs over the next five years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8D61673-D329-4E60-90D0-8D11CEC3C877}"/>
              </a:ext>
            </a:extLst>
          </p:cNvPr>
          <p:cNvCxnSpPr/>
          <p:nvPr/>
        </p:nvCxnSpPr>
        <p:spPr>
          <a:xfrm>
            <a:off x="446938" y="1132115"/>
            <a:ext cx="9205062" cy="0"/>
          </a:xfrm>
          <a:prstGeom prst="line">
            <a:avLst/>
          </a:prstGeom>
          <a:ln w="28575">
            <a:solidFill>
              <a:srgbClr val="FDF7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4F95442C-CDCD-423F-A9D0-6348A2B62923}"/>
              </a:ext>
            </a:extLst>
          </p:cNvPr>
          <p:cNvGrpSpPr/>
          <p:nvPr/>
        </p:nvGrpSpPr>
        <p:grpSpPr>
          <a:xfrm>
            <a:off x="411050" y="181471"/>
            <a:ext cx="9168378" cy="800597"/>
            <a:chOff x="411050" y="181471"/>
            <a:chExt cx="9168378" cy="800597"/>
          </a:xfrm>
        </p:grpSpPr>
        <p:sp>
          <p:nvSpPr>
            <p:cNvPr id="4" name="Title 1">
              <a:extLst>
                <a:ext uri="{FF2B5EF4-FFF2-40B4-BE49-F238E27FC236}">
                  <a16:creationId xmlns:a16="http://schemas.microsoft.com/office/drawing/2014/main" id="{E3268BF9-5029-41F9-9426-4004A5B2A727}"/>
                </a:ext>
              </a:extLst>
            </p:cNvPr>
            <p:cNvSpPr txBox="1">
              <a:spLocks/>
            </p:cNvSpPr>
            <p:nvPr/>
          </p:nvSpPr>
          <p:spPr>
            <a:xfrm>
              <a:off x="1270556" y="270320"/>
              <a:ext cx="8308872" cy="711748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kern="1200">
                  <a:solidFill>
                    <a:srgbClr val="00B0F0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dirty="0">
                  <a:latin typeface="Century Gothic" panose="020B0502020202020204" pitchFamily="34" charset="0"/>
                </a:rPr>
                <a:t>COMMITMENT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B8BB6AB-9FF8-469A-8C2F-485303AEBE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050" y="181471"/>
              <a:ext cx="766662" cy="7666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995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988935-EEA3-401B-8117-E189EE8F5A2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D3AA888-8A25-48EC-884E-E095BF48EC1D}"/>
              </a:ext>
            </a:extLst>
          </p:cNvPr>
          <p:cNvSpPr txBox="1">
            <a:spLocks/>
          </p:cNvSpPr>
          <p:nvPr/>
        </p:nvSpPr>
        <p:spPr>
          <a:xfrm>
            <a:off x="446938" y="1442016"/>
            <a:ext cx="8377748" cy="50508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$3.5 million emergency project underway </a:t>
            </a:r>
            <a:b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</a:b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to replace section of failing sewer pipe in </a:t>
            </a:r>
            <a:b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</a:b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Rio Vista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Once installed, the above ground bypass will be removed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Work expected to be completed in 90 days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8D61673-D329-4E60-90D0-8D11CEC3C877}"/>
              </a:ext>
            </a:extLst>
          </p:cNvPr>
          <p:cNvCxnSpPr/>
          <p:nvPr/>
        </p:nvCxnSpPr>
        <p:spPr>
          <a:xfrm>
            <a:off x="446938" y="1132115"/>
            <a:ext cx="9205062" cy="0"/>
          </a:xfrm>
          <a:prstGeom prst="line">
            <a:avLst/>
          </a:prstGeom>
          <a:ln w="28575">
            <a:solidFill>
              <a:srgbClr val="FDF7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E3268BF9-5029-41F9-9426-4004A5B2A727}"/>
              </a:ext>
            </a:extLst>
          </p:cNvPr>
          <p:cNvSpPr txBox="1">
            <a:spLocks/>
          </p:cNvSpPr>
          <p:nvPr/>
        </p:nvSpPr>
        <p:spPr>
          <a:xfrm>
            <a:off x="1270556" y="270320"/>
            <a:ext cx="8308872" cy="71174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Century Gothic" panose="020B0502020202020204" pitchFamily="34" charset="0"/>
              </a:rPr>
              <a:t>SEWER SYSTEM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EFE4105-3CF2-49B7-AD65-39EBD3AEB6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38" y="195985"/>
            <a:ext cx="740963" cy="76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004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988935-EEA3-401B-8117-E189EE8F5A2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D3AA888-8A25-48EC-884E-E095BF48EC1D}"/>
              </a:ext>
            </a:extLst>
          </p:cNvPr>
          <p:cNvSpPr txBox="1">
            <a:spLocks/>
          </p:cNvSpPr>
          <p:nvPr/>
        </p:nvSpPr>
        <p:spPr>
          <a:xfrm>
            <a:off x="446938" y="1442016"/>
            <a:ext cx="8377748" cy="50508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Approved $65 million to replace the entire wastewater collection line from Coral Ridge Country Club to the treatment plant at Port Everglades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Innovative approach using two contractors to accomplish project in 18 months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Revitalize old pipe to serve as essential backup line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8D61673-D329-4E60-90D0-8D11CEC3C877}"/>
              </a:ext>
            </a:extLst>
          </p:cNvPr>
          <p:cNvCxnSpPr/>
          <p:nvPr/>
        </p:nvCxnSpPr>
        <p:spPr>
          <a:xfrm>
            <a:off x="446938" y="1132115"/>
            <a:ext cx="9205062" cy="0"/>
          </a:xfrm>
          <a:prstGeom prst="line">
            <a:avLst/>
          </a:prstGeom>
          <a:ln w="28575">
            <a:solidFill>
              <a:srgbClr val="FDF7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E3268BF9-5029-41F9-9426-4004A5B2A727}"/>
              </a:ext>
            </a:extLst>
          </p:cNvPr>
          <p:cNvSpPr txBox="1">
            <a:spLocks/>
          </p:cNvSpPr>
          <p:nvPr/>
        </p:nvSpPr>
        <p:spPr>
          <a:xfrm>
            <a:off x="1270556" y="270320"/>
            <a:ext cx="8308872" cy="71174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Century Gothic" panose="020B0502020202020204" pitchFamily="34" charset="0"/>
              </a:rPr>
              <a:t>SEWER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8AE0E9-1A96-4D00-A57E-B8944E0C58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38" y="215407"/>
            <a:ext cx="740963" cy="76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15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988935-EEA3-401B-8117-E189EE8F5A2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D3AA888-8A25-48EC-884E-E095BF48EC1D}"/>
              </a:ext>
            </a:extLst>
          </p:cNvPr>
          <p:cNvSpPr txBox="1">
            <a:spLocks/>
          </p:cNvSpPr>
          <p:nvPr/>
        </p:nvSpPr>
        <p:spPr>
          <a:xfrm>
            <a:off x="446938" y="1442016"/>
            <a:ext cx="8377748" cy="50508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Four major sewer projects underway</a:t>
            </a:r>
          </a:p>
          <a:p>
            <a:pPr marL="908050" lvl="1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Rio Vista emergency force main replacement</a:t>
            </a:r>
          </a:p>
          <a:p>
            <a:pPr marL="908050" lvl="1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Replacement of entire force main line</a:t>
            </a:r>
          </a:p>
          <a:p>
            <a:pPr marL="908050" lvl="1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Victoria Park 16-inch pipe replacement</a:t>
            </a:r>
          </a:p>
          <a:p>
            <a:pPr marL="908050" lvl="1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NE 36 Street 12-inch pipe replacement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8D61673-D329-4E60-90D0-8D11CEC3C877}"/>
              </a:ext>
            </a:extLst>
          </p:cNvPr>
          <p:cNvCxnSpPr/>
          <p:nvPr/>
        </p:nvCxnSpPr>
        <p:spPr>
          <a:xfrm>
            <a:off x="446938" y="1132115"/>
            <a:ext cx="9205062" cy="0"/>
          </a:xfrm>
          <a:prstGeom prst="line">
            <a:avLst/>
          </a:prstGeom>
          <a:ln w="28575">
            <a:solidFill>
              <a:srgbClr val="FDF7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E3268BF9-5029-41F9-9426-4004A5B2A727}"/>
              </a:ext>
            </a:extLst>
          </p:cNvPr>
          <p:cNvSpPr txBox="1">
            <a:spLocks/>
          </p:cNvSpPr>
          <p:nvPr/>
        </p:nvSpPr>
        <p:spPr>
          <a:xfrm>
            <a:off x="1270556" y="270320"/>
            <a:ext cx="8308872" cy="71174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Century Gothic" panose="020B0502020202020204" pitchFamily="34" charset="0"/>
              </a:rPr>
              <a:t>SEWER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4DC520-644D-4C5F-8776-6B292F6D24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38" y="215407"/>
            <a:ext cx="740963" cy="76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93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C0E18D-0417-417D-8CC3-9CF4FD78F35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7D62DC2-FFE0-4B6A-97F4-849C4A45DACC}"/>
              </a:ext>
            </a:extLst>
          </p:cNvPr>
          <p:cNvSpPr txBox="1">
            <a:spLocks/>
          </p:cNvSpPr>
          <p:nvPr/>
        </p:nvSpPr>
        <p:spPr>
          <a:xfrm>
            <a:off x="1314098" y="270320"/>
            <a:ext cx="8308872" cy="71174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Century Gothic" panose="020B0502020202020204" pitchFamily="34" charset="0"/>
              </a:rPr>
              <a:t>SEWER SYSTEM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9AB3F5A-30C0-490C-A617-B44D35639931}"/>
              </a:ext>
            </a:extLst>
          </p:cNvPr>
          <p:cNvSpPr txBox="1">
            <a:spLocks/>
          </p:cNvSpPr>
          <p:nvPr/>
        </p:nvSpPr>
        <p:spPr>
          <a:xfrm>
            <a:off x="446938" y="1442016"/>
            <a:ext cx="8832986" cy="50508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Ahead of schedule with almost half of the 51 milestones completed in the Department of Environmental Protection’s (DEP) consent order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Four miles of new sewer mains completed in downtown and northwest neighborhoods</a:t>
            </a:r>
          </a:p>
          <a:p>
            <a:pPr marL="450850" indent="-450850">
              <a:lnSpc>
                <a:spcPts val="3900"/>
              </a:lnSpc>
              <a:buClr>
                <a:srgbClr val="00B0F0"/>
              </a:buClr>
              <a:buFont typeface="Century Gothic" panose="020B0502020202020204" pitchFamily="34" charset="0"/>
              <a:buChar char="►"/>
            </a:pPr>
            <a:r>
              <a:rPr lang="en-US" dirty="0">
                <a:solidFill>
                  <a:srgbClr val="1F1F95"/>
                </a:solidFill>
                <a:latin typeface="Century Gothic" panose="020B0502020202020204" pitchFamily="34" charset="0"/>
              </a:rPr>
              <a:t>Pump stations completed in Central Beach, Harbor Beach, Imperial Point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2FBE5C4-F14C-477A-A0B3-F9F44ED93498}"/>
              </a:ext>
            </a:extLst>
          </p:cNvPr>
          <p:cNvCxnSpPr/>
          <p:nvPr/>
        </p:nvCxnSpPr>
        <p:spPr>
          <a:xfrm>
            <a:off x="446938" y="1132115"/>
            <a:ext cx="9205062" cy="0"/>
          </a:xfrm>
          <a:prstGeom prst="line">
            <a:avLst/>
          </a:prstGeom>
          <a:ln w="28575">
            <a:solidFill>
              <a:srgbClr val="FDF7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ABFCC237-C660-49CF-9D17-8A352D00F7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38" y="195985"/>
            <a:ext cx="740963" cy="76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12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2">
      <a:dk1>
        <a:srgbClr val="FFFFF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7333</TotalTime>
  <Words>795</Words>
  <Application>Microsoft Office PowerPoint</Application>
  <PresentationFormat>Widescreen</PresentationFormat>
  <Paragraphs>88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Joshua Smith (PIO)</dc:creator>
  <cp:lastModifiedBy>Adam Sanders</cp:lastModifiedBy>
  <cp:revision>50</cp:revision>
  <cp:lastPrinted>2020-01-10T15:21:30Z</cp:lastPrinted>
  <dcterms:created xsi:type="dcterms:W3CDTF">2020-01-03T17:52:57Z</dcterms:created>
  <dcterms:modified xsi:type="dcterms:W3CDTF">2020-01-10T16:52:35Z</dcterms:modified>
</cp:coreProperties>
</file>